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1"/>
    <p:sldMasterId id="2147483676" r:id="rId2"/>
  </p:sldMasterIdLst>
  <p:notesMasterIdLst>
    <p:notesMasterId r:id="rId9"/>
  </p:notesMasterIdLst>
  <p:handoutMasterIdLst>
    <p:handoutMasterId r:id="rId10"/>
  </p:handoutMasterIdLst>
  <p:sldIdLst>
    <p:sldId id="295" r:id="rId3"/>
    <p:sldId id="297" r:id="rId4"/>
    <p:sldId id="310" r:id="rId5"/>
    <p:sldId id="307" r:id="rId6"/>
    <p:sldId id="309" r:id="rId7"/>
    <p:sldId id="29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4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54300" autoAdjust="0"/>
  </p:normalViewPr>
  <p:slideViewPr>
    <p:cSldViewPr snapToGrid="0" snapToObjects="1" showGuides="1">
      <p:cViewPr>
        <p:scale>
          <a:sx n="44" d="100"/>
          <a:sy n="44" d="100"/>
        </p:scale>
        <p:origin x="2112" y="24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85" d="100"/>
          <a:sy n="85" d="100"/>
        </p:scale>
        <p:origin x="380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commentAuthors" Target="commentAuthors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Calibri Light" panose="020F03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8103C5-C8F5-8D42-985A-F162305190A3}" type="datetimeFigureOut">
              <a:rPr lang="en-US" smtClean="0">
                <a:latin typeface="Calibri Light" panose="020F0302020204030204" pitchFamily="34" charset="0"/>
              </a:rPr>
              <a:t>9/28/2023</a:t>
            </a:fld>
            <a:endParaRPr lang="en-US">
              <a:latin typeface="Calibri Light" panose="020F03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Calibri Light" panose="020F03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4DCB64-C9A7-AA4F-AFA5-12AD60348A32}" type="slidenum">
              <a:rPr lang="en-US" smtClean="0">
                <a:latin typeface="Calibri Light" panose="020F0302020204030204" pitchFamily="34" charset="0"/>
              </a:rPr>
              <a:t>‹#›</a:t>
            </a:fld>
            <a:endParaRPr lang="en-US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544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 Light" panose="020F0302020204030204" pitchFamily="34" charset="0"/>
              </a:defRPr>
            </a:lvl1pPr>
          </a:lstStyle>
          <a:p>
            <a:fld id="{6FAC1350-C846-C24E-BFC6-4CAC6F7AF3B6}" type="datetimeFigureOut">
              <a:rPr lang="en-US" smtClean="0"/>
              <a:pPr/>
              <a:t>9/28/2023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 Light" panose="020F0302020204030204" pitchFamily="34" charset="0"/>
              </a:defRPr>
            </a:lvl1pPr>
          </a:lstStyle>
          <a:p>
            <a:fld id="{390EDD66-E887-DB40-BE68-E0EC1C037B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35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libri Light" panose="020F03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EDD66-E887-DB40-BE68-E0EC1C037B3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78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Estonia is part of the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 EU, so financial sector rules are generally agreed on EU-level;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FinTech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 rules tend to be, and should be, even more harmonized;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Digital business models do not stick inside country borders;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EU Digital Finance Package September 2020, right after COVID pandemic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Once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a company is established and licensed in one member state, it should be as easy as possible for that company to offer financial services in other Member States as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well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Harmonized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regulatory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approaches of Member States, so there would be less barriers for companies to offer services across borders. </a:t>
            </a:r>
            <a:endParaRPr lang="en-US" sz="1200" kern="1200" dirty="0" smtClean="0">
              <a:solidFill>
                <a:schemeClr val="tx1"/>
              </a:solidFill>
              <a:effectLst/>
              <a:latin typeface="Calibri Light" panose="020F0302020204030204" pitchFamily="34" charset="0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Necessary to address the new risks that arise when moving financial services to digital channels.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For instance concentration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 risk.</a:t>
            </a:r>
            <a:endParaRPr lang="en-US" sz="1200" kern="1200" dirty="0" smtClean="0">
              <a:solidFill>
                <a:schemeClr val="tx1"/>
              </a:solidFill>
              <a:effectLst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EDD66-E887-DB40-BE68-E0EC1C037B3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8477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Estonia has a</a:t>
            </a:r>
            <a:r>
              <a:rPr lang="en-US" baseline="0" dirty="0" smtClean="0"/>
              <a:t> good example of how not to regulate digital businesses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Estonia was one of the first countries to start offering crypto business licenses at the end on 2017.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AML-CFT rules were the only thing that companies had to follow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The FIU did not have a lot of possibilities to say “no” to granting a license.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Estonian </a:t>
            </a:r>
            <a:r>
              <a:rPr lang="en-US" baseline="0" dirty="0" err="1" smtClean="0"/>
              <a:t>eResidency</a:t>
            </a:r>
            <a:r>
              <a:rPr lang="en-US" baseline="0" dirty="0" smtClean="0"/>
              <a:t> program made possible establishing crypto business in Estonia very easily.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Unfortunately, many of the companies getting licensed were rather shady businesses, operating frauds, scams or laundering money.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Rules started to get stricter. The first change in 2020 mainly brought in the requirement of actually having a physical presence in Estonia.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The second big change in 2022 was much stronger, with very high capital requirements put into place, quite similar to levels written down in MiCA, but also fit-and-proper evaluations for management and owners, evaluation of a business plan, IT-system evaluations.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EDD66-E887-DB40-BE68-E0EC1C037B3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361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I 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will quickly remind everyone of the timeline intended on and EU level.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MiCA was officially published in June 2023, and the finalized version first made available a few months before that.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The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two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titles for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stablecoins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 are intended to apply first, 12 months after the text is published in the official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journal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The rest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will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take another 6 months to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apply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 (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December 2024).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Grandfathering could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last up to 18 months after the enforcement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date,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 full implementation could extend up to July 2026.</a:t>
            </a:r>
            <a:endParaRPr lang="en-US" sz="1200" kern="1200" dirty="0" smtClean="0">
              <a:solidFill>
                <a:schemeClr val="tx1"/>
              </a:solidFill>
              <a:effectLst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EDD66-E887-DB40-BE68-E0EC1C037B3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7854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First draft of the implementing Crypto Asset Market regulation</a:t>
            </a:r>
            <a:r>
              <a:rPr lang="en-US" baseline="0" dirty="0" smtClean="0"/>
              <a:t> for public consultations on August 21, 2023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Competent authority under MiCA will be Finantsinspektsioon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Also implements the EU Digital Operational Resilience Act and the Transfer of Funds Regulation for crypto-asset service providers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Ministry of Finance wants to allow CASPs to start submitting their applications early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Grandfathering of old licenses will come to and end early, so all CASPs previously licensed by FIU should by July 1, 2025 have acquired a new license under MiCA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No simplified renewal procedure established in the regulation,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Everyone would have to undergo the full authorization procedure instead.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EDD66-E887-DB40-BE68-E0EC1C037B3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798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1558926" y="3429001"/>
            <a:ext cx="9867868" cy="18941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bg2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2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2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2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t-EE" dirty="0"/>
              <a:t>Siia nimed ja muu vajaliku info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570841" y="1373880"/>
            <a:ext cx="9867869" cy="184410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6000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t-EE" dirty="0"/>
              <a:t>Siia kirjutan </a:t>
            </a:r>
            <a:br>
              <a:rPr lang="et-EE" dirty="0"/>
            </a:br>
            <a:r>
              <a:rPr lang="et-EE" dirty="0"/>
              <a:t>esitluse pealkirja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lum bright="70000" contrast="-70000"/>
            <a:alphaModFix amt="70000"/>
          </a:blip>
          <a:stretch>
            <a:fillRect/>
          </a:stretch>
        </p:blipFill>
        <p:spPr>
          <a:xfrm>
            <a:off x="8375035" y="3138084"/>
            <a:ext cx="5393216" cy="5393216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08892" y="6213231"/>
            <a:ext cx="2356339" cy="4337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1558925" y="5650943"/>
            <a:ext cx="4537075" cy="75676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2"/>
                </a:solidFill>
              </a:defRPr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6" y="222103"/>
            <a:ext cx="6067690" cy="81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5034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982">
          <p15:clr>
            <a:srgbClr val="FBAE40"/>
          </p15:clr>
        </p15:guide>
        <p15:guide id="4" orient="horz" pos="278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 fotoga 1"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808892" y="6213231"/>
            <a:ext cx="2356339" cy="433754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/>
          <a:stretch/>
        </p:blipFill>
        <p:spPr>
          <a:xfrm>
            <a:off x="-9523" y="0"/>
            <a:ext cx="12201524" cy="683895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-26456" y="-9525"/>
            <a:ext cx="10125073" cy="5695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558925" y="1373880"/>
            <a:ext cx="7908925" cy="184410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6000">
                <a:solidFill>
                  <a:schemeClr val="bg2"/>
                </a:solidFill>
              </a:defRPr>
            </a:lvl1pPr>
          </a:lstStyle>
          <a:p>
            <a:r>
              <a:rPr lang="et-EE" dirty="0"/>
              <a:t>Siia kirjutan </a:t>
            </a:r>
            <a:br>
              <a:rPr lang="et-EE" dirty="0"/>
            </a:br>
            <a:r>
              <a:rPr lang="et-EE" dirty="0"/>
              <a:t>esitluse pealkirja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1558924" y="4305131"/>
            <a:ext cx="7908925" cy="78261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lang="et-EE" dirty="0">
                <a:solidFill>
                  <a:schemeClr val="bg2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2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2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2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t-EE" dirty="0"/>
              <a:t>Siia nimed ja muu vajaliku info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6" y="222103"/>
            <a:ext cx="6067690" cy="81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2733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982">
          <p15:clr>
            <a:srgbClr val="FBAE40"/>
          </p15:clr>
        </p15:guide>
        <p15:guide id="4" orient="horz" pos="278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 fotoga 2"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808892" y="6213231"/>
            <a:ext cx="2356339" cy="433754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2" y="0"/>
            <a:ext cx="12158133" cy="683895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-22222" y="-26458"/>
            <a:ext cx="10118722" cy="5695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558925" y="1373880"/>
            <a:ext cx="7908925" cy="184410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6000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t-EE" dirty="0"/>
              <a:t>Siia kirjutan </a:t>
            </a:r>
            <a:br>
              <a:rPr lang="et-EE" dirty="0"/>
            </a:br>
            <a:r>
              <a:rPr lang="et-EE" dirty="0"/>
              <a:t>esitluse pealkirja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1558924" y="4305131"/>
            <a:ext cx="7908925" cy="78261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2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2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2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2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t-EE" dirty="0"/>
              <a:t>Siia nimed ja muu vajaliku info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6" y="222103"/>
            <a:ext cx="6067690" cy="81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4079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982">
          <p15:clr>
            <a:srgbClr val="FBAE40"/>
          </p15:clr>
        </p15:guide>
        <p15:guide id="4" orient="horz" pos="278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itel fotoga 2"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808892" y="6213231"/>
            <a:ext cx="2356339" cy="433754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695" y="-19051"/>
            <a:ext cx="12225868" cy="6877052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-20105" y="-16933"/>
            <a:ext cx="10118722" cy="56959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558925" y="1373880"/>
            <a:ext cx="7908925" cy="184410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6000">
                <a:solidFill>
                  <a:schemeClr val="bg2"/>
                </a:solidFill>
                <a:latin typeface="Georgia" panose="02040502050405020303" pitchFamily="18" charset="0"/>
              </a:defRPr>
            </a:lvl1pPr>
          </a:lstStyle>
          <a:p>
            <a:r>
              <a:rPr lang="et-EE" dirty="0"/>
              <a:t>Siia kirjutan </a:t>
            </a:r>
            <a:br>
              <a:rPr lang="et-EE" dirty="0"/>
            </a:br>
            <a:r>
              <a:rPr lang="et-EE" dirty="0"/>
              <a:t>esitluse pealkirja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1558924" y="4305131"/>
            <a:ext cx="7908925" cy="78261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2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2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2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2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t-EE" dirty="0"/>
              <a:t>Siia nimed ja muu vajaliku info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86" y="222103"/>
            <a:ext cx="6067690" cy="81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02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982">
          <p15:clr>
            <a:srgbClr val="FBAE40"/>
          </p15:clr>
        </p15:guide>
        <p15:guide id="4" orient="horz" pos="278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ahepea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668215"/>
            <a:ext cx="10515600" cy="3921247"/>
          </a:xfrm>
        </p:spPr>
        <p:txBody>
          <a:bodyPr anchor="t">
            <a:normAutofit/>
          </a:bodyPr>
          <a:lstStyle>
            <a:lvl1pPr>
              <a:defRPr sz="6000">
                <a:latin typeface="Georgia" panose="02040502050405020303" pitchFamily="18" charset="0"/>
              </a:defRPr>
            </a:lvl1pPr>
          </a:lstStyle>
          <a:p>
            <a:r>
              <a:rPr lang="et-EE" dirty="0"/>
              <a:t>Vaheleht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1176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itel ja sis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Georgia" panose="02040502050405020303" pitchFamily="18" charset="0"/>
              </a:defRPr>
            </a:lvl1pPr>
          </a:lstStyle>
          <a:p>
            <a:r>
              <a:rPr lang="et-EE" dirty="0"/>
              <a:t>Pealkiri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7DF5A-D7C5-C949-A85B-717023AFBDC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478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nult 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26473"/>
            <a:ext cx="10515600" cy="565049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CBB7DF5A-D7C5-C949-A85B-717023AFBDC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418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nult pealkiri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Georgia" panose="02040502050405020303" pitchFamily="18" charset="0"/>
              </a:defRPr>
            </a:lvl1pPr>
          </a:lstStyle>
          <a:p>
            <a:r>
              <a:rPr lang="et-EE" dirty="0"/>
              <a:t>Pealkiri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7DF5A-D7C5-C949-A85B-717023AFBD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58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ulp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Georgia" panose="02040502050405020303" pitchFamily="18" charset="0"/>
              </a:defRPr>
            </a:lvl1pPr>
          </a:lstStyle>
          <a:p>
            <a:r>
              <a:rPr lang="et-EE" dirty="0"/>
              <a:t>Sisu 2 tulpa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7DF5A-D7C5-C949-A85B-717023AFB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377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 title="Pilt"/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en-US" dirty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575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1558924" y="3429001"/>
            <a:ext cx="9867869" cy="18941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t-EE" dirty="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2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2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2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t-EE" dirty="0" err="1"/>
              <a:t>Click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edit</a:t>
            </a:r>
            <a:r>
              <a:rPr lang="et-EE" dirty="0"/>
              <a:t> </a:t>
            </a:r>
            <a:r>
              <a:rPr lang="et-EE" dirty="0" err="1"/>
              <a:t>Master</a:t>
            </a:r>
            <a:r>
              <a:rPr lang="et-EE" dirty="0"/>
              <a:t> </a:t>
            </a:r>
            <a:r>
              <a:rPr lang="et-EE" dirty="0" err="1"/>
              <a:t>text</a:t>
            </a:r>
            <a:r>
              <a:rPr lang="et-EE" dirty="0"/>
              <a:t> </a:t>
            </a:r>
            <a:r>
              <a:rPr lang="et-EE" dirty="0" err="1"/>
              <a:t>styles</a:t>
            </a:r>
            <a:endParaRPr lang="et-EE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558925" y="1373880"/>
            <a:ext cx="9867869" cy="184410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t-EE" dirty="0"/>
              <a:t>Siia kirjutan </a:t>
            </a:r>
            <a:br>
              <a:rPr lang="et-EE" dirty="0"/>
            </a:br>
            <a:r>
              <a:rPr lang="et-EE" dirty="0"/>
              <a:t>esitluse pealkirja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lum bright="70000" contrast="-70000"/>
            <a:alphaModFix amt="70000"/>
          </a:blip>
          <a:stretch>
            <a:fillRect/>
          </a:stretch>
        </p:blipFill>
        <p:spPr>
          <a:xfrm>
            <a:off x="8322782" y="3033584"/>
            <a:ext cx="5393216" cy="5393216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08892" y="6213231"/>
            <a:ext cx="2356339" cy="43375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 Light" panose="020F0302020204030204" pitchFamily="34" charset="0"/>
            </a:endParaRPr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1558925" y="5650943"/>
            <a:ext cx="4537075" cy="75676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lang="et-EE" dirty="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t-EE" dirty="0" err="1"/>
              <a:t>Click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edit</a:t>
            </a:r>
            <a:r>
              <a:rPr lang="et-EE" dirty="0"/>
              <a:t> </a:t>
            </a:r>
            <a:r>
              <a:rPr lang="et-EE" dirty="0" err="1"/>
              <a:t>Master</a:t>
            </a:r>
            <a:r>
              <a:rPr lang="et-EE" dirty="0"/>
              <a:t> </a:t>
            </a:r>
            <a:r>
              <a:rPr lang="et-EE" dirty="0" err="1"/>
              <a:t>text</a:t>
            </a:r>
            <a:r>
              <a:rPr lang="et-EE" dirty="0"/>
              <a:t> </a:t>
            </a:r>
            <a:r>
              <a:rPr lang="et-EE" dirty="0" err="1"/>
              <a:t>styles</a:t>
            </a:r>
            <a:endParaRPr lang="et-EE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83" y="263325"/>
            <a:ext cx="6034717" cy="81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8988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982">
          <p15:clr>
            <a:srgbClr val="FBAE40"/>
          </p15:clr>
        </p15:guide>
        <p15:guide id="4" orient="horz" pos="278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ahepea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668215"/>
            <a:ext cx="10515600" cy="3921247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et-EE" dirty="0"/>
              <a:t>Vaheleht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05154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itel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t-EE" dirty="0"/>
              <a:t>Pealkiri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 dirty="0" err="1"/>
              <a:t>Click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edit</a:t>
            </a:r>
            <a:r>
              <a:rPr lang="et-EE" dirty="0"/>
              <a:t> </a:t>
            </a:r>
            <a:r>
              <a:rPr lang="et-EE" dirty="0" err="1"/>
              <a:t>Master</a:t>
            </a:r>
            <a:r>
              <a:rPr lang="et-EE" dirty="0"/>
              <a:t> </a:t>
            </a:r>
            <a:r>
              <a:rPr lang="et-EE" dirty="0" err="1"/>
              <a:t>text</a:t>
            </a:r>
            <a:r>
              <a:rPr lang="et-EE" dirty="0"/>
              <a:t> </a:t>
            </a:r>
            <a:r>
              <a:rPr lang="et-EE" dirty="0" err="1"/>
              <a:t>styles</a:t>
            </a:r>
            <a:endParaRPr lang="et-EE" dirty="0"/>
          </a:p>
          <a:p>
            <a:pPr lvl="1"/>
            <a:r>
              <a:rPr lang="et-EE" dirty="0" err="1"/>
              <a:t>Second</a:t>
            </a:r>
            <a:r>
              <a:rPr lang="et-EE" dirty="0"/>
              <a:t> </a:t>
            </a:r>
            <a:r>
              <a:rPr lang="et-EE" dirty="0" err="1"/>
              <a:t>level</a:t>
            </a:r>
            <a:endParaRPr lang="et-EE" dirty="0"/>
          </a:p>
          <a:p>
            <a:pPr lvl="2"/>
            <a:r>
              <a:rPr lang="et-EE" dirty="0" err="1"/>
              <a:t>Third</a:t>
            </a:r>
            <a:r>
              <a:rPr lang="et-EE" dirty="0"/>
              <a:t> </a:t>
            </a:r>
            <a:r>
              <a:rPr lang="et-EE" dirty="0" err="1"/>
              <a:t>level</a:t>
            </a:r>
            <a:endParaRPr lang="et-EE" dirty="0"/>
          </a:p>
          <a:p>
            <a:pPr lvl="3"/>
            <a:r>
              <a:rPr lang="et-EE" dirty="0" err="1"/>
              <a:t>Fourth</a:t>
            </a:r>
            <a:r>
              <a:rPr lang="et-EE" dirty="0"/>
              <a:t> </a:t>
            </a:r>
            <a:r>
              <a:rPr lang="et-EE" dirty="0" err="1"/>
              <a:t>level</a:t>
            </a:r>
            <a:endParaRPr lang="et-EE" dirty="0"/>
          </a:p>
          <a:p>
            <a:pPr lvl="4"/>
            <a:r>
              <a:rPr lang="et-EE" dirty="0" err="1"/>
              <a:t>Fifth</a:t>
            </a:r>
            <a:r>
              <a:rPr lang="et-EE" dirty="0"/>
              <a:t> </a:t>
            </a:r>
            <a:r>
              <a:rPr lang="et-EE" dirty="0" err="1"/>
              <a:t>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3440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ul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Georgia" panose="02040502050405020303" pitchFamily="18" charset="0"/>
              </a:defRPr>
            </a:lvl1pPr>
          </a:lstStyle>
          <a:p>
            <a:r>
              <a:rPr lang="et-EE" dirty="0"/>
              <a:t>Pealkiri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762125"/>
            <a:ext cx="5181600" cy="4414838"/>
          </a:xfrm>
        </p:spPr>
        <p:txBody>
          <a:bodyPr/>
          <a:lstStyle>
            <a:lvl1pPr>
              <a:defRPr sz="2800">
                <a:latin typeface="+mj-lt"/>
              </a:defRPr>
            </a:lvl1pPr>
            <a:lvl2pPr>
              <a:defRPr sz="2800">
                <a:latin typeface="+mj-lt"/>
              </a:defRPr>
            </a:lvl2pPr>
            <a:lvl3pPr>
              <a:defRPr sz="2200">
                <a:latin typeface="+mj-lt"/>
              </a:defRPr>
            </a:lvl3pPr>
            <a:lvl4pPr>
              <a:defRPr sz="2200">
                <a:latin typeface="+mj-lt"/>
              </a:defRPr>
            </a:lvl4pPr>
            <a:lvl5pPr>
              <a:defRPr sz="2200">
                <a:latin typeface="+mj-lt"/>
              </a:defRPr>
            </a:lvl5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762125"/>
            <a:ext cx="5181600" cy="4414838"/>
          </a:xfrm>
        </p:spPr>
        <p:txBody>
          <a:bodyPr/>
          <a:lstStyle>
            <a:lvl1pPr>
              <a:defRPr sz="2800">
                <a:latin typeface="+mj-lt"/>
              </a:defRPr>
            </a:lvl1pPr>
            <a:lvl2pPr>
              <a:defRPr sz="2800">
                <a:latin typeface="+mj-lt"/>
              </a:defRPr>
            </a:lvl2pPr>
            <a:lvl3pPr>
              <a:defRPr sz="2200">
                <a:latin typeface="+mj-lt"/>
              </a:defRPr>
            </a:lvl3pPr>
            <a:lvl4pPr>
              <a:defRPr sz="2200">
                <a:latin typeface="+mj-lt"/>
              </a:defRPr>
            </a:lvl4pPr>
            <a:lvl5pPr>
              <a:defRPr sz="2200">
                <a:latin typeface="+mj-lt"/>
              </a:defRPr>
            </a:lvl5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1710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 title="Pilt"/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117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7.emf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555172"/>
            <a:ext cx="10515600" cy="101237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747157"/>
            <a:ext cx="10515600" cy="44298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77821-BA11-E948-AB7E-D4F9F56C964D}" type="datetime1">
              <a:rPr lang="et-EE" smtClean="0"/>
              <a:t>28.09.2023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990" y="6275837"/>
            <a:ext cx="10476810" cy="24757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 i="0">
                <a:solidFill>
                  <a:schemeClr val="tx2"/>
                </a:solidFill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CBB7DF5A-D7C5-C949-A85B-717023AFBDC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990" y="6257476"/>
            <a:ext cx="2697310" cy="265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57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84" r:id="rId2"/>
    <p:sldLayoutId id="2147483685" r:id="rId3"/>
    <p:sldLayoutId id="2147483686" r:id="rId4"/>
    <p:sldLayoutId id="2147483669" r:id="rId5"/>
    <p:sldLayoutId id="2147483668" r:id="rId6"/>
    <p:sldLayoutId id="2147483683" r:id="rId7"/>
    <p:sldLayoutId id="2147483682" r:id="rId8"/>
    <p:sldLayoutId id="2147483670" r:id="rId9"/>
    <p:sldLayoutId id="2147483675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400" kern="1200" dirty="0">
          <a:solidFill>
            <a:schemeClr val="tx2"/>
          </a:solidFill>
          <a:latin typeface="Georgia" panose="02040502050405020303" pitchFamily="18" charset="0"/>
          <a:ea typeface="Georgia" panose="02040502050405020303" pitchFamily="18" charset="0"/>
          <a:cs typeface="Georgia" panose="02040502050405020303" pitchFamily="18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Tx/>
        <a:buNone/>
        <a:defRPr lang="et-EE" sz="2800" b="0" i="0" kern="1200" dirty="0">
          <a:solidFill>
            <a:schemeClr val="tx1"/>
          </a:solidFill>
          <a:latin typeface="+mn-lt"/>
          <a:ea typeface="Calibri Light" panose="020F0302020204030204" pitchFamily="34" charset="0"/>
          <a:cs typeface="Calibri Light" panose="020F030202020403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Calibri Light" panose="020F0302020204030204" pitchFamily="34" charset="0"/>
        <a:buChar char="•"/>
        <a:defRPr lang="et-EE" sz="2800" b="0" i="0" kern="1200" dirty="0">
          <a:solidFill>
            <a:schemeClr val="tx1"/>
          </a:solidFill>
          <a:latin typeface="+mn-lt"/>
          <a:ea typeface="Calibri Light" panose="020F0302020204030204" pitchFamily="34" charset="0"/>
          <a:cs typeface="Calibri Light" panose="020F030202020403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Calibri Light" panose="020F0302020204030204" pitchFamily="34" charset="0"/>
        <a:buChar char="•"/>
        <a:defRPr lang="et-EE" sz="2200" b="0" i="0" kern="1200" dirty="0">
          <a:solidFill>
            <a:schemeClr val="tx1"/>
          </a:solidFill>
          <a:latin typeface="+mn-lt"/>
          <a:ea typeface="Calibri Light" panose="020F0302020204030204" pitchFamily="34" charset="0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Calibri Light" panose="020F0302020204030204" pitchFamily="34" charset="0"/>
        <a:buChar char="•"/>
        <a:defRPr lang="et-EE" sz="2200" b="0" i="0" kern="1200" smtClean="0">
          <a:solidFill>
            <a:schemeClr val="tx1"/>
          </a:solidFill>
          <a:latin typeface="+mn-lt"/>
          <a:ea typeface="Calibri Light" panose="020F0302020204030204" pitchFamily="34" charset="0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Calibri Light" panose="020F0302020204030204" pitchFamily="34" charset="0"/>
        <a:buChar char="•"/>
        <a:defRPr lang="et-EE" sz="2200" b="0" i="0" kern="1200">
          <a:solidFill>
            <a:schemeClr val="tx1"/>
          </a:solidFill>
          <a:latin typeface="+mn-lt"/>
          <a:ea typeface="Calibri Light" panose="020F0302020204030204" pitchFamily="34" charset="0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Calibri Light" panose="020F030202020403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Calibri Light" panose="020F030202020403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Calibri Light" panose="020F030202020403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Calibri Light" panose="020F030202020403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555172"/>
            <a:ext cx="10515600" cy="101237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t-EE" dirty="0" err="1"/>
              <a:t>Click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edit</a:t>
            </a:r>
            <a:r>
              <a:rPr lang="et-EE" dirty="0"/>
              <a:t> </a:t>
            </a:r>
            <a:r>
              <a:rPr lang="et-EE" dirty="0" err="1"/>
              <a:t>Master</a:t>
            </a:r>
            <a:r>
              <a:rPr lang="et-EE" dirty="0"/>
              <a:t> </a:t>
            </a:r>
            <a:r>
              <a:rPr lang="et-EE" dirty="0" err="1"/>
              <a:t>title</a:t>
            </a:r>
            <a:r>
              <a:rPr lang="et-EE" dirty="0"/>
              <a:t> </a:t>
            </a:r>
            <a:r>
              <a:rPr lang="et-EE" dirty="0" err="1"/>
              <a:t>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747157"/>
            <a:ext cx="10515600" cy="44298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t-EE" dirty="0" err="1"/>
              <a:t>Click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dirty="0" err="1"/>
              <a:t>edit</a:t>
            </a:r>
            <a:r>
              <a:rPr lang="et-EE" dirty="0"/>
              <a:t> </a:t>
            </a:r>
            <a:r>
              <a:rPr lang="et-EE" dirty="0" err="1"/>
              <a:t>Master</a:t>
            </a:r>
            <a:r>
              <a:rPr lang="et-EE" dirty="0"/>
              <a:t> </a:t>
            </a:r>
            <a:r>
              <a:rPr lang="et-EE" dirty="0" err="1"/>
              <a:t>text</a:t>
            </a:r>
            <a:r>
              <a:rPr lang="et-EE" dirty="0"/>
              <a:t> </a:t>
            </a:r>
            <a:r>
              <a:rPr lang="et-EE" dirty="0" err="1"/>
              <a:t>styles</a:t>
            </a:r>
            <a:endParaRPr lang="et-EE" dirty="0"/>
          </a:p>
          <a:p>
            <a:pPr lvl="1"/>
            <a:r>
              <a:rPr lang="et-EE" dirty="0" err="1"/>
              <a:t>Second</a:t>
            </a:r>
            <a:r>
              <a:rPr lang="et-EE" dirty="0"/>
              <a:t> </a:t>
            </a:r>
            <a:r>
              <a:rPr lang="et-EE" dirty="0" err="1"/>
              <a:t>level</a:t>
            </a:r>
            <a:endParaRPr lang="et-EE" dirty="0"/>
          </a:p>
          <a:p>
            <a:pPr lvl="2"/>
            <a:r>
              <a:rPr lang="et-EE" dirty="0" err="1"/>
              <a:t>Third</a:t>
            </a:r>
            <a:r>
              <a:rPr lang="et-EE" dirty="0"/>
              <a:t> </a:t>
            </a:r>
            <a:r>
              <a:rPr lang="et-EE" dirty="0" err="1"/>
              <a:t>level</a:t>
            </a:r>
            <a:endParaRPr lang="et-EE" dirty="0"/>
          </a:p>
          <a:p>
            <a:pPr lvl="3"/>
            <a:r>
              <a:rPr lang="et-EE" dirty="0" err="1"/>
              <a:t>Fourth</a:t>
            </a:r>
            <a:r>
              <a:rPr lang="et-EE" dirty="0"/>
              <a:t> </a:t>
            </a:r>
            <a:r>
              <a:rPr lang="et-EE" dirty="0" err="1"/>
              <a:t>level</a:t>
            </a:r>
            <a:endParaRPr lang="et-EE" dirty="0"/>
          </a:p>
          <a:p>
            <a:pPr lvl="4"/>
            <a:r>
              <a:rPr lang="et-EE" dirty="0" err="1"/>
              <a:t>Fifth</a:t>
            </a:r>
            <a:r>
              <a:rPr lang="et-EE" dirty="0"/>
              <a:t> </a:t>
            </a:r>
            <a:r>
              <a:rPr lang="et-EE" dirty="0" err="1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44FDB7A4-04D4-E940-9DA1-875A922175E5}" type="datetime1">
              <a:rPr lang="et-EE" smtClean="0"/>
              <a:pPr/>
              <a:t>28.09.2023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7708" y="6275439"/>
            <a:ext cx="10486092" cy="2482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 i="0">
                <a:solidFill>
                  <a:schemeClr val="bg1"/>
                </a:solidFill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CBB7DF5A-D7C5-C949-A85B-717023AFBDC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08" y="6257875"/>
            <a:ext cx="2708870" cy="26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819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Georgia" panose="02040502050405020303" pitchFamily="18" charset="0"/>
          <a:ea typeface="Georgia" panose="02040502050405020303" pitchFamily="18" charset="0"/>
          <a:cs typeface="Georgia" panose="02040502050405020303" pitchFamily="18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Tx/>
        <a:buNone/>
        <a:defRPr sz="2800" b="0" i="0" kern="1200">
          <a:solidFill>
            <a:schemeClr val="bg1"/>
          </a:solidFill>
          <a:latin typeface="+mj-lt"/>
          <a:ea typeface="Calibri Light" panose="020F0302020204030204" pitchFamily="34" charset="0"/>
          <a:cs typeface="Calibri Light" panose="020F030202020403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Calibri Light" panose="020F0302020204030204" pitchFamily="34" charset="0"/>
        <a:buChar char="•"/>
        <a:defRPr sz="2800" b="0" i="0" kern="1200">
          <a:solidFill>
            <a:schemeClr val="bg1"/>
          </a:solidFill>
          <a:latin typeface="+mj-lt"/>
          <a:ea typeface="Calibri Light" panose="020F0302020204030204" pitchFamily="34" charset="0"/>
          <a:cs typeface="Calibri Light" panose="020F030202020403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Calibri Light" panose="020F0302020204030204" pitchFamily="34" charset="0"/>
        <a:buChar char="•"/>
        <a:defRPr sz="2200" b="0" i="0" kern="1200">
          <a:solidFill>
            <a:schemeClr val="bg1"/>
          </a:solidFill>
          <a:latin typeface="+mj-lt"/>
          <a:ea typeface="Calibri Light" panose="020F0302020204030204" pitchFamily="34" charset="0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Calibri Light" panose="020F0302020204030204" pitchFamily="34" charset="0"/>
        <a:buChar char="•"/>
        <a:defRPr sz="2200" b="0" i="0" kern="1200">
          <a:solidFill>
            <a:schemeClr val="bg1"/>
          </a:solidFill>
          <a:latin typeface="+mj-lt"/>
          <a:ea typeface="Calibri Light" panose="020F0302020204030204" pitchFamily="34" charset="0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Calibri Light" panose="020F0302020204030204" pitchFamily="34" charset="0"/>
        <a:buChar char="•"/>
        <a:defRPr sz="2200" b="0" i="0" kern="1200">
          <a:solidFill>
            <a:schemeClr val="bg1"/>
          </a:solidFill>
          <a:latin typeface="+mj-lt"/>
          <a:ea typeface="Calibri Light" panose="020F0302020204030204" pitchFamily="34" charset="0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Mari-Liis Kukk, Ph.D.</a:t>
            </a:r>
          </a:p>
          <a:p>
            <a:r>
              <a:rPr lang="en-US" dirty="0" smtClean="0"/>
              <a:t>Head of Innovation </a:t>
            </a:r>
            <a:r>
              <a:rPr lang="en-US" dirty="0" smtClean="0"/>
              <a:t>Department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Prospective implementation of MiCA standards in Estonia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29</a:t>
            </a:r>
            <a:r>
              <a:rPr lang="en-US" dirty="0" smtClean="0"/>
              <a:t>.09.2023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83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6514859" y="1299619"/>
            <a:ext cx="5233412" cy="5376845"/>
            <a:chOff x="6514859" y="1299619"/>
            <a:chExt cx="5233412" cy="537684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14859" y="1299619"/>
              <a:ext cx="5233412" cy="5324882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9101059" y="5016570"/>
              <a:ext cx="45719" cy="1141737"/>
            </a:xfrm>
            <a:prstGeom prst="rect">
              <a:avLst/>
            </a:prstGeom>
            <a:solidFill>
              <a:srgbClr val="E8F4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9103585" y="6155781"/>
              <a:ext cx="45719" cy="154084"/>
            </a:xfrm>
            <a:custGeom>
              <a:avLst/>
              <a:gdLst>
                <a:gd name="connsiteX0" fmla="*/ 0 w 45719"/>
                <a:gd name="connsiteY0" fmla="*/ 0 h 114510"/>
                <a:gd name="connsiteX1" fmla="*/ 45719 w 45719"/>
                <a:gd name="connsiteY1" fmla="*/ 0 h 114510"/>
                <a:gd name="connsiteX2" fmla="*/ 45719 w 45719"/>
                <a:gd name="connsiteY2" fmla="*/ 114510 h 114510"/>
                <a:gd name="connsiteX3" fmla="*/ 0 w 45719"/>
                <a:gd name="connsiteY3" fmla="*/ 114510 h 114510"/>
                <a:gd name="connsiteX4" fmla="*/ 0 w 45719"/>
                <a:gd name="connsiteY4" fmla="*/ 0 h 114510"/>
                <a:gd name="connsiteX0" fmla="*/ 0 w 45719"/>
                <a:gd name="connsiteY0" fmla="*/ 0 h 147347"/>
                <a:gd name="connsiteX1" fmla="*/ 45719 w 45719"/>
                <a:gd name="connsiteY1" fmla="*/ 0 h 147347"/>
                <a:gd name="connsiteX2" fmla="*/ 45719 w 45719"/>
                <a:gd name="connsiteY2" fmla="*/ 114510 h 147347"/>
                <a:gd name="connsiteX3" fmla="*/ 0 w 45719"/>
                <a:gd name="connsiteY3" fmla="*/ 147347 h 147347"/>
                <a:gd name="connsiteX4" fmla="*/ 0 w 45719"/>
                <a:gd name="connsiteY4" fmla="*/ 0 h 147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9" h="147347">
                  <a:moveTo>
                    <a:pt x="0" y="0"/>
                  </a:moveTo>
                  <a:lnTo>
                    <a:pt x="45719" y="0"/>
                  </a:lnTo>
                  <a:lnTo>
                    <a:pt x="45719" y="114510"/>
                  </a:lnTo>
                  <a:lnTo>
                    <a:pt x="0" y="1473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6"/>
            <p:cNvSpPr/>
            <p:nvPr/>
          </p:nvSpPr>
          <p:spPr>
            <a:xfrm flipV="1">
              <a:off x="9106179" y="6522380"/>
              <a:ext cx="45719" cy="154084"/>
            </a:xfrm>
            <a:custGeom>
              <a:avLst/>
              <a:gdLst>
                <a:gd name="connsiteX0" fmla="*/ 0 w 45719"/>
                <a:gd name="connsiteY0" fmla="*/ 0 h 114510"/>
                <a:gd name="connsiteX1" fmla="*/ 45719 w 45719"/>
                <a:gd name="connsiteY1" fmla="*/ 0 h 114510"/>
                <a:gd name="connsiteX2" fmla="*/ 45719 w 45719"/>
                <a:gd name="connsiteY2" fmla="*/ 114510 h 114510"/>
                <a:gd name="connsiteX3" fmla="*/ 0 w 45719"/>
                <a:gd name="connsiteY3" fmla="*/ 114510 h 114510"/>
                <a:gd name="connsiteX4" fmla="*/ 0 w 45719"/>
                <a:gd name="connsiteY4" fmla="*/ 0 h 114510"/>
                <a:gd name="connsiteX0" fmla="*/ 0 w 45719"/>
                <a:gd name="connsiteY0" fmla="*/ 0 h 147347"/>
                <a:gd name="connsiteX1" fmla="*/ 45719 w 45719"/>
                <a:gd name="connsiteY1" fmla="*/ 0 h 147347"/>
                <a:gd name="connsiteX2" fmla="*/ 45719 w 45719"/>
                <a:gd name="connsiteY2" fmla="*/ 114510 h 147347"/>
                <a:gd name="connsiteX3" fmla="*/ 0 w 45719"/>
                <a:gd name="connsiteY3" fmla="*/ 147347 h 147347"/>
                <a:gd name="connsiteX4" fmla="*/ 0 w 45719"/>
                <a:gd name="connsiteY4" fmla="*/ 0 h 147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9" h="147347">
                  <a:moveTo>
                    <a:pt x="0" y="0"/>
                  </a:moveTo>
                  <a:lnTo>
                    <a:pt x="45719" y="0"/>
                  </a:lnTo>
                  <a:lnTo>
                    <a:pt x="45719" y="114510"/>
                  </a:lnTo>
                  <a:lnTo>
                    <a:pt x="0" y="1473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Finance Package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47157"/>
            <a:ext cx="5431971" cy="442980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September 2020;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License from one MS can be used to offer services in all others;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Harmonized rules for novel business models;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MiCA as first example;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Digital channels have special risks.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7DF5A-D7C5-C949-A85B-717023AFBDC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49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Crypto in Estonia before MiCA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One of the first countries to offer crypto business licenses</a:t>
            </a:r>
            <a:r>
              <a:rPr lang="en-US" dirty="0" smtClean="0"/>
              <a:t> (</a:t>
            </a:r>
            <a:r>
              <a:rPr lang="en-US" dirty="0" smtClean="0">
                <a:solidFill>
                  <a:srgbClr val="7030A0"/>
                </a:solidFill>
              </a:rPr>
              <a:t>2017</a:t>
            </a:r>
            <a:r>
              <a:rPr lang="en-US" dirty="0" smtClean="0"/>
              <a:t>);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Only AML-CFT rules and issued by Financial Intelligence Unit (not FI);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No customer or investor protection mechanisms;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Too light touch;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Nearly 4000 licenses </a:t>
            </a:r>
            <a:r>
              <a:rPr lang="en-US" dirty="0" smtClean="0"/>
              <a:t>issued</a:t>
            </a:r>
            <a:r>
              <a:rPr lang="en-US" dirty="0" smtClean="0"/>
              <a:t> in first </a:t>
            </a:r>
            <a:r>
              <a:rPr lang="en-US" dirty="0" smtClean="0">
                <a:solidFill>
                  <a:srgbClr val="7030A0"/>
                </a:solidFill>
              </a:rPr>
              <a:t>two years</a:t>
            </a:r>
            <a:r>
              <a:rPr lang="en-US" dirty="0" smtClean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7030A0"/>
                </a:solidFill>
              </a:rPr>
              <a:t>March 2020</a:t>
            </a:r>
            <a:r>
              <a:rPr lang="en-US" dirty="0" smtClean="0"/>
              <a:t>: First significantly stricter rules;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7030A0"/>
                </a:solidFill>
              </a:rPr>
              <a:t>March 2022</a:t>
            </a:r>
            <a:r>
              <a:rPr lang="en-US" dirty="0" smtClean="0"/>
              <a:t>: Second significantly stricter rules;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7030A0"/>
                </a:solidFill>
              </a:rPr>
              <a:t>September 2023</a:t>
            </a:r>
            <a:r>
              <a:rPr lang="en-US" dirty="0" smtClean="0"/>
              <a:t>: 79 valid licenses remaining.</a:t>
            </a:r>
            <a:endParaRPr lang="en-US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7DF5A-D7C5-C949-A85B-717023AFBDC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51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MiCA timeline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Final text: available since </a:t>
            </a:r>
            <a:r>
              <a:rPr lang="en-US" dirty="0" smtClean="0">
                <a:solidFill>
                  <a:schemeClr val="tx2"/>
                </a:solidFill>
              </a:rPr>
              <a:t>April 2023</a:t>
            </a:r>
            <a:r>
              <a:rPr lang="en-US" dirty="0" smtClean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Publication in EU official journal: </a:t>
            </a:r>
            <a:r>
              <a:rPr lang="en-US" dirty="0" smtClean="0">
                <a:solidFill>
                  <a:schemeClr val="tx2"/>
                </a:solidFill>
              </a:rPr>
              <a:t>09 </a:t>
            </a:r>
            <a:r>
              <a:rPr lang="en-US" dirty="0">
                <a:solidFill>
                  <a:schemeClr val="tx2"/>
                </a:solidFill>
              </a:rPr>
              <a:t>June </a:t>
            </a:r>
            <a:r>
              <a:rPr lang="en-US" dirty="0" smtClean="0">
                <a:solidFill>
                  <a:schemeClr val="tx2"/>
                </a:solidFill>
              </a:rPr>
              <a:t>2023</a:t>
            </a:r>
            <a:r>
              <a:rPr lang="en-US" dirty="0" smtClean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Application of </a:t>
            </a:r>
            <a:r>
              <a:rPr lang="en-US" dirty="0" err="1" smtClean="0"/>
              <a:t>stablecoin</a:t>
            </a:r>
            <a:r>
              <a:rPr lang="en-US" dirty="0" smtClean="0"/>
              <a:t> rules (Title III and IV): </a:t>
            </a:r>
            <a:r>
              <a:rPr lang="en-US" dirty="0" smtClean="0">
                <a:solidFill>
                  <a:srgbClr val="7030A0"/>
                </a:solidFill>
              </a:rPr>
              <a:t>30 </a:t>
            </a:r>
            <a:r>
              <a:rPr lang="en-US" dirty="0" smtClean="0">
                <a:solidFill>
                  <a:srgbClr val="7030A0"/>
                </a:solidFill>
              </a:rPr>
              <a:t>June </a:t>
            </a:r>
            <a:r>
              <a:rPr lang="en-US" dirty="0" smtClean="0">
                <a:solidFill>
                  <a:srgbClr val="7030A0"/>
                </a:solidFill>
              </a:rPr>
              <a:t>2024</a:t>
            </a:r>
            <a:r>
              <a:rPr lang="en-US" dirty="0" smtClean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Application of other MiCA rules: </a:t>
            </a:r>
            <a:r>
              <a:rPr lang="en-US" dirty="0" smtClean="0">
                <a:solidFill>
                  <a:schemeClr val="tx2"/>
                </a:solidFill>
              </a:rPr>
              <a:t>30 </a:t>
            </a:r>
            <a:r>
              <a:rPr lang="en-US" dirty="0" smtClean="0">
                <a:solidFill>
                  <a:schemeClr val="tx2"/>
                </a:solidFill>
              </a:rPr>
              <a:t>December </a:t>
            </a:r>
            <a:r>
              <a:rPr lang="en-US" dirty="0" smtClean="0">
                <a:solidFill>
                  <a:schemeClr val="tx2"/>
                </a:solidFill>
              </a:rPr>
              <a:t>2024</a:t>
            </a:r>
            <a:r>
              <a:rPr lang="en-US" dirty="0" smtClean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Grandfathering </a:t>
            </a:r>
            <a:r>
              <a:rPr lang="en-US" dirty="0" smtClean="0"/>
              <a:t>up </a:t>
            </a:r>
            <a:r>
              <a:rPr lang="en-US" dirty="0" smtClean="0"/>
              <a:t>to 18 months </a:t>
            </a:r>
            <a:r>
              <a:rPr lang="en-US" dirty="0" smtClean="0"/>
              <a:t>after </a:t>
            </a:r>
            <a:r>
              <a:rPr lang="en-US" dirty="0" smtClean="0"/>
              <a:t>application </a:t>
            </a:r>
            <a:r>
              <a:rPr lang="en-US" dirty="0" smtClean="0"/>
              <a:t>date (</a:t>
            </a:r>
            <a:r>
              <a:rPr lang="en-US" dirty="0" smtClean="0">
                <a:solidFill>
                  <a:srgbClr val="7030A0"/>
                </a:solidFill>
              </a:rPr>
              <a:t>1 July 2026</a:t>
            </a:r>
            <a:r>
              <a:rPr lang="en-US" dirty="0" smtClean="0"/>
              <a:t>);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7DF5A-D7C5-C949-A85B-717023AFBDC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382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Estonian implementation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Crypto Asset Market Regulation: </a:t>
            </a:r>
            <a:r>
              <a:rPr lang="en-US" dirty="0" smtClean="0">
                <a:solidFill>
                  <a:srgbClr val="7030A0"/>
                </a:solidFill>
              </a:rPr>
              <a:t>21 August 2023 (first draft)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Some important proposals: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Competent authority: FIU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Finantsinspektsioon;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Also implements DORA, </a:t>
            </a:r>
            <a:r>
              <a:rPr lang="en-US" dirty="0" err="1" smtClean="0"/>
              <a:t>TfR</a:t>
            </a:r>
            <a:r>
              <a:rPr lang="en-US" dirty="0" smtClean="0"/>
              <a:t> for CASPs;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CASPs may apply for license from </a:t>
            </a:r>
            <a:r>
              <a:rPr lang="en-US" dirty="0" smtClean="0">
                <a:solidFill>
                  <a:srgbClr val="7030A0"/>
                </a:solidFill>
              </a:rPr>
              <a:t>30 September 2024</a:t>
            </a:r>
            <a:r>
              <a:rPr lang="en-US" dirty="0" smtClean="0"/>
              <a:t>;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Grandfathering cut very short: </a:t>
            </a:r>
            <a:r>
              <a:rPr lang="en-US" dirty="0" smtClean="0">
                <a:solidFill>
                  <a:srgbClr val="7030A0"/>
                </a:solidFill>
              </a:rPr>
              <a:t>1 July 2025;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No simplified renewal procedure for authorization intended.</a:t>
            </a:r>
          </a:p>
          <a:p>
            <a:pPr marL="1143000" lvl="1" indent="-457200"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 smtClean="0">
              <a:solidFill>
                <a:srgbClr val="7030A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7DF5A-D7C5-C949-A85B-717023AFBDC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166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150326"/>
            <a:ext cx="10515600" cy="1012371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Thank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704567"/>
      </p:ext>
    </p:extLst>
  </p:cSld>
  <p:clrMapOvr>
    <a:masterClrMapping/>
  </p:clrMapOvr>
</p:sld>
</file>

<file path=ppt/theme/theme1.xml><?xml version="1.0" encoding="utf-8"?>
<a:theme xmlns:a="http://schemas.openxmlformats.org/drawingml/2006/main" name="Finantsinspektsioon Hele">
  <a:themeElements>
    <a:clrScheme name="Finantsinspektsioon">
      <a:dk1>
        <a:srgbClr val="000000"/>
      </a:dk1>
      <a:lt1>
        <a:srgbClr val="FFFFFF"/>
      </a:lt1>
      <a:dk2>
        <a:srgbClr val="500778"/>
      </a:dk2>
      <a:lt2>
        <a:srgbClr val="FFFFFF"/>
      </a:lt2>
      <a:accent1>
        <a:srgbClr val="500778"/>
      </a:accent1>
      <a:accent2>
        <a:srgbClr val="00BB4A"/>
      </a:accent2>
      <a:accent3>
        <a:srgbClr val="FA5C1D"/>
      </a:accent3>
      <a:accent4>
        <a:srgbClr val="0037F5"/>
      </a:accent4>
      <a:accent5>
        <a:srgbClr val="8A8A8A"/>
      </a:accent5>
      <a:accent6>
        <a:srgbClr val="000000"/>
      </a:accent6>
      <a:hlink>
        <a:srgbClr val="000000"/>
      </a:hlink>
      <a:folHlink>
        <a:srgbClr val="000000"/>
      </a:folHlink>
    </a:clrScheme>
    <a:fontScheme name="FI Calibri Light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luspõhi.pptx [Read-Only]" id="{8F792E32-1243-4A3C-A8BD-F32748206D3F}" vid="{38EA56E7-3464-4893-B0DE-7D060E5839C8}"/>
    </a:ext>
  </a:extLst>
</a:theme>
</file>

<file path=ppt/theme/theme2.xml><?xml version="1.0" encoding="utf-8"?>
<a:theme xmlns:a="http://schemas.openxmlformats.org/drawingml/2006/main" name="Finantsinspektsioon Tume">
  <a:themeElements>
    <a:clrScheme name="Finantsinspektsioon">
      <a:dk1>
        <a:srgbClr val="000000"/>
      </a:dk1>
      <a:lt1>
        <a:srgbClr val="FFFFFF"/>
      </a:lt1>
      <a:dk2>
        <a:srgbClr val="500778"/>
      </a:dk2>
      <a:lt2>
        <a:srgbClr val="FFFFFF"/>
      </a:lt2>
      <a:accent1>
        <a:srgbClr val="500778"/>
      </a:accent1>
      <a:accent2>
        <a:srgbClr val="00BB4A"/>
      </a:accent2>
      <a:accent3>
        <a:srgbClr val="FA5C1D"/>
      </a:accent3>
      <a:accent4>
        <a:srgbClr val="0037F5"/>
      </a:accent4>
      <a:accent5>
        <a:srgbClr val="8A8A8A"/>
      </a:accent5>
      <a:accent6>
        <a:srgbClr val="000000"/>
      </a:accent6>
      <a:hlink>
        <a:srgbClr val="000000"/>
      </a:hlink>
      <a:folHlink>
        <a:srgbClr val="000000"/>
      </a:folHlink>
    </a:clrScheme>
    <a:fontScheme name="FI Calibri Light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luspõhi.pptx [Read-Only]" id="{8F792E32-1243-4A3C-A8BD-F32748206D3F}" vid="{C4DBC688-57E9-46EE-8B5C-24F89206CD7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Esitluspõhi</Template>
  <TotalTime>0</TotalTime>
  <Words>749</Words>
  <Application>Microsoft Office PowerPoint</Application>
  <PresentationFormat>Widescreen</PresentationFormat>
  <Paragraphs>73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 Light</vt:lpstr>
      <vt:lpstr>Georgia</vt:lpstr>
      <vt:lpstr>Wingdings</vt:lpstr>
      <vt:lpstr>Finantsinspektsioon Hele</vt:lpstr>
      <vt:lpstr>Finantsinspektsioon Tume</vt:lpstr>
      <vt:lpstr>Prospective implementation of MiCA standards in Estonia</vt:lpstr>
      <vt:lpstr>Digital Finance Package</vt:lpstr>
      <vt:lpstr>Crypto in Estonia before MiCA</vt:lpstr>
      <vt:lpstr>MiCA timeline</vt:lpstr>
      <vt:lpstr>Estonian implementation plan</vt:lpstr>
      <vt:lpstr>Thank you!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2023-05-13T09:20:31Z</dcterms:created>
  <dcterms:modified xsi:type="dcterms:W3CDTF">2023-09-28T16:50:35Z</dcterms:modified>
</cp:coreProperties>
</file>