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5"/>
  </p:sldMasterIdLst>
  <p:notesMasterIdLst>
    <p:notesMasterId r:id="rId19"/>
  </p:notesMasterIdLst>
  <p:sldIdLst>
    <p:sldId id="256" r:id="rId6"/>
    <p:sldId id="257" r:id="rId7"/>
    <p:sldId id="258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29"/>
    <p:restoredTop sz="96327"/>
  </p:normalViewPr>
  <p:slideViewPr>
    <p:cSldViewPr snapToGrid="0" snapToObjects="1">
      <p:cViewPr varScale="1">
        <p:scale>
          <a:sx n="110" d="100"/>
          <a:sy n="110" d="100"/>
        </p:scale>
        <p:origin x="21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736156-2949-4CD6-8C78-2FCCD7BE6582}" type="doc">
      <dgm:prSet loTypeId="urn:microsoft.com/office/officeart/2005/8/layout/target2" loCatId="relationship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IE"/>
        </a:p>
      </dgm:t>
    </dgm:pt>
    <dgm:pt modelId="{957EF322-6E28-4A76-90C0-369B87A4D6C2}">
      <dgm:prSet phldrT="[Text]"/>
      <dgm:spPr>
        <a:xfrm>
          <a:off x="0" y="0"/>
          <a:ext cx="8179594" cy="2911079"/>
        </a:xfrm>
        <a:prstGeom prst="roundRect">
          <a:avLst>
            <a:gd name="adj" fmla="val 8500"/>
          </a:avLst>
        </a:prstGeom>
      </dgm:spPr>
      <dgm:t>
        <a:bodyPr/>
        <a:lstStyle/>
        <a:p>
          <a:pPr>
            <a:buNone/>
          </a:pPr>
          <a:r>
            <a:rPr lang="en-GB">
              <a:latin typeface="Arial"/>
              <a:ea typeface="+mn-ea"/>
              <a:cs typeface="+mn-cs"/>
            </a:rPr>
            <a:t>Crypto-assets</a:t>
          </a:r>
          <a:endParaRPr lang="en-IE" dirty="0">
            <a:latin typeface="Arial"/>
            <a:ea typeface="+mn-ea"/>
            <a:cs typeface="+mn-cs"/>
          </a:endParaRPr>
        </a:p>
      </dgm:t>
    </dgm:pt>
    <dgm:pt modelId="{E0689E35-E67A-4A5B-8FCE-264298A39D59}" type="parTrans" cxnId="{3DEAC9E5-C7B3-4234-AF3E-1EB4822D4210}">
      <dgm:prSet/>
      <dgm:spPr/>
      <dgm:t>
        <a:bodyPr/>
        <a:lstStyle/>
        <a:p>
          <a:endParaRPr lang="en-IE"/>
        </a:p>
      </dgm:t>
    </dgm:pt>
    <dgm:pt modelId="{027644D7-DDA7-4F6A-BBF2-FBA365611B02}" type="sibTrans" cxnId="{3DEAC9E5-C7B3-4234-AF3E-1EB4822D4210}">
      <dgm:prSet/>
      <dgm:spPr/>
      <dgm:t>
        <a:bodyPr/>
        <a:lstStyle/>
        <a:p>
          <a:endParaRPr lang="en-IE"/>
        </a:p>
      </dgm:t>
    </dgm:pt>
    <dgm:pt modelId="{C80131B0-C34F-40B5-84E0-FC6D540FA1B7}">
      <dgm:prSet phldrT="[Text]"/>
      <dgm:spPr>
        <a:xfrm>
          <a:off x="1635918" y="727769"/>
          <a:ext cx="6339185" cy="2037755"/>
        </a:xfrm>
        <a:prstGeom prst="roundRect">
          <a:avLst>
            <a:gd name="adj" fmla="val 10500"/>
          </a:avLst>
        </a:prstGeom>
      </dgm:spPr>
      <dgm:t>
        <a:bodyPr/>
        <a:lstStyle/>
        <a:p>
          <a:pPr>
            <a:buNone/>
          </a:pPr>
          <a:r>
            <a:rPr lang="en-GB" dirty="0">
              <a:latin typeface="Arial"/>
              <a:ea typeface="+mn-ea"/>
              <a:cs typeface="+mn-cs"/>
            </a:rPr>
            <a:t>Asset-referenced tokens</a:t>
          </a:r>
          <a:endParaRPr lang="en-IE" dirty="0">
            <a:latin typeface="Arial"/>
            <a:ea typeface="+mn-ea"/>
            <a:cs typeface="+mn-cs"/>
          </a:endParaRPr>
        </a:p>
      </dgm:t>
    </dgm:pt>
    <dgm:pt modelId="{53CFDCE9-7C33-44CF-826E-9BF52FC7192D}" type="parTrans" cxnId="{D6D45230-176C-48F6-9C6C-7A5AF017BAA1}">
      <dgm:prSet/>
      <dgm:spPr/>
      <dgm:t>
        <a:bodyPr/>
        <a:lstStyle/>
        <a:p>
          <a:endParaRPr lang="en-IE"/>
        </a:p>
      </dgm:t>
    </dgm:pt>
    <dgm:pt modelId="{E03AF090-2D67-450C-8485-60D703EB2F3E}" type="sibTrans" cxnId="{D6D45230-176C-48F6-9C6C-7A5AF017BAA1}">
      <dgm:prSet/>
      <dgm:spPr/>
      <dgm:t>
        <a:bodyPr/>
        <a:lstStyle/>
        <a:p>
          <a:endParaRPr lang="en-IE"/>
        </a:p>
      </dgm:t>
    </dgm:pt>
    <dgm:pt modelId="{1ADB586A-6490-470D-809C-ED884AE7E965}">
      <dgm:prSet phldrT="[Text]"/>
      <dgm:spPr>
        <a:xfrm>
          <a:off x="3344431" y="1979533"/>
          <a:ext cx="4312690" cy="523994"/>
        </a:xfrm>
        <a:prstGeom prst="roundRect">
          <a:avLst>
            <a:gd name="adj" fmla="val 10500"/>
          </a:avLst>
        </a:prstGeom>
      </dgm:spPr>
      <dgm:t>
        <a:bodyPr/>
        <a:lstStyle/>
        <a:p>
          <a:pPr>
            <a:buNone/>
          </a:pPr>
          <a:r>
            <a:rPr lang="en-US">
              <a:latin typeface="Arial"/>
              <a:ea typeface="+mn-ea"/>
              <a:cs typeface="+mn-cs"/>
            </a:rPr>
            <a:t>A type of crypto-asset that purports to maintain a stable value by referencing to the value of one official currency</a:t>
          </a:r>
          <a:endParaRPr lang="en-IE" dirty="0">
            <a:latin typeface="Arial"/>
            <a:ea typeface="+mn-ea"/>
            <a:cs typeface="+mn-cs"/>
          </a:endParaRPr>
        </a:p>
      </dgm:t>
    </dgm:pt>
    <dgm:pt modelId="{FCA633C2-7845-401A-847A-89874DC9EF29}" type="parTrans" cxnId="{2932461A-9D71-4E88-9B4D-E51FF0E4509C}">
      <dgm:prSet/>
      <dgm:spPr/>
      <dgm:t>
        <a:bodyPr/>
        <a:lstStyle/>
        <a:p>
          <a:endParaRPr lang="en-IE"/>
        </a:p>
      </dgm:t>
    </dgm:pt>
    <dgm:pt modelId="{9106E211-AA47-49F5-A530-B8F762F55DD8}" type="sibTrans" cxnId="{2932461A-9D71-4E88-9B4D-E51FF0E4509C}">
      <dgm:prSet/>
      <dgm:spPr/>
      <dgm:t>
        <a:bodyPr/>
        <a:lstStyle/>
        <a:p>
          <a:endParaRPr lang="en-IE"/>
        </a:p>
      </dgm:t>
    </dgm:pt>
    <dgm:pt modelId="{716A6878-C6D0-41A1-8D43-027C5E7E5EC6}">
      <dgm:prSet custT="1"/>
      <dgm:spPr>
        <a:xfrm>
          <a:off x="204489" y="727769"/>
          <a:ext cx="1226939" cy="2037755"/>
        </a:xfrm>
        <a:prstGeom prst="roundRect">
          <a:avLst>
            <a:gd name="adj" fmla="val 10500"/>
          </a:avLst>
        </a:prstGeom>
      </dgm:spPr>
      <dgm:t>
        <a:bodyPr/>
        <a:lstStyle/>
        <a:p>
          <a:pPr>
            <a:buNone/>
          </a:pPr>
          <a:r>
            <a:rPr lang="en-US" sz="1400" dirty="0">
              <a:latin typeface="Arial"/>
              <a:ea typeface="+mn-ea"/>
              <a:cs typeface="+mn-cs"/>
            </a:rPr>
            <a:t>A digital representation of a value or a right which may be transferred and stored electronically, using distributed ledger technology or similar technology</a:t>
          </a:r>
          <a:endParaRPr lang="en-IE" sz="1400" dirty="0">
            <a:latin typeface="Arial"/>
            <a:ea typeface="+mn-ea"/>
            <a:cs typeface="+mn-cs"/>
          </a:endParaRPr>
        </a:p>
      </dgm:t>
    </dgm:pt>
    <dgm:pt modelId="{4C8FD320-44D6-453A-B7CE-ABA3F8A6CA8F}" type="parTrans" cxnId="{D454C26A-29B9-4966-AEF7-E8BF4BE49FCB}">
      <dgm:prSet/>
      <dgm:spPr/>
      <dgm:t>
        <a:bodyPr/>
        <a:lstStyle/>
        <a:p>
          <a:endParaRPr lang="en-IE"/>
        </a:p>
      </dgm:t>
    </dgm:pt>
    <dgm:pt modelId="{2C62D0E9-94DE-4AE1-9914-99B65DD9C061}" type="sibTrans" cxnId="{D454C26A-29B9-4966-AEF7-E8BF4BE49FCB}">
      <dgm:prSet/>
      <dgm:spPr/>
      <dgm:t>
        <a:bodyPr/>
        <a:lstStyle/>
        <a:p>
          <a:endParaRPr lang="en-IE"/>
        </a:p>
      </dgm:t>
    </dgm:pt>
    <dgm:pt modelId="{D818DEDD-52D2-4CBF-BF84-127417AB7013}">
      <dgm:prSet custT="1"/>
      <dgm:spPr>
        <a:xfrm>
          <a:off x="1794398" y="1440984"/>
          <a:ext cx="1267837" cy="1171709"/>
        </a:xfrm>
        <a:prstGeom prst="roundRect">
          <a:avLst>
            <a:gd name="adj" fmla="val 10500"/>
          </a:avLst>
        </a:prstGeom>
      </dgm:spPr>
      <dgm:t>
        <a:bodyPr/>
        <a:lstStyle/>
        <a:p>
          <a:pPr>
            <a:buNone/>
          </a:pPr>
          <a:r>
            <a:rPr lang="en-US" sz="1000" dirty="0">
              <a:latin typeface="Arial"/>
              <a:ea typeface="+mn-ea"/>
              <a:cs typeface="+mn-cs"/>
            </a:rPr>
            <a:t>a type of crypto-asset that is not an electronic money token and that purports to maintain a stable value by referencing to any other value or right or a combination thereof, including one or more official currencies</a:t>
          </a:r>
          <a:endParaRPr lang="en-IE" sz="1000" dirty="0">
            <a:latin typeface="Arial"/>
            <a:ea typeface="+mn-ea"/>
            <a:cs typeface="+mn-cs"/>
          </a:endParaRPr>
        </a:p>
      </dgm:t>
    </dgm:pt>
    <dgm:pt modelId="{D1DBADBE-96BC-4988-B1DD-2D1D752A54D8}" type="parTrans" cxnId="{E4920AD7-5EE6-4EE6-AF9C-EF553B8658C2}">
      <dgm:prSet/>
      <dgm:spPr/>
      <dgm:t>
        <a:bodyPr/>
        <a:lstStyle/>
        <a:p>
          <a:endParaRPr lang="en-IE"/>
        </a:p>
      </dgm:t>
    </dgm:pt>
    <dgm:pt modelId="{86505AB2-7900-467F-A882-124EF8EED84F}" type="sibTrans" cxnId="{E4920AD7-5EE6-4EE6-AF9C-EF553B8658C2}">
      <dgm:prSet/>
      <dgm:spPr/>
      <dgm:t>
        <a:bodyPr/>
        <a:lstStyle/>
        <a:p>
          <a:endParaRPr lang="en-IE"/>
        </a:p>
      </dgm:t>
    </dgm:pt>
    <dgm:pt modelId="{D8431B1F-6514-454B-B943-826C51DEA884}">
      <dgm:prSet phldrT="[Text]"/>
      <dgm:spPr>
        <a:xfrm>
          <a:off x="3230939" y="1455539"/>
          <a:ext cx="4539674" cy="1164431"/>
        </a:xfrm>
        <a:prstGeom prst="roundRect">
          <a:avLst>
            <a:gd name="adj" fmla="val 10500"/>
          </a:avLst>
        </a:prstGeom>
      </dgm:spPr>
      <dgm:t>
        <a:bodyPr/>
        <a:lstStyle/>
        <a:p>
          <a:pPr>
            <a:buNone/>
          </a:pPr>
          <a:r>
            <a:rPr lang="en-GB">
              <a:latin typeface="Arial"/>
              <a:ea typeface="+mn-ea"/>
              <a:cs typeface="+mn-cs"/>
            </a:rPr>
            <a:t>E-money tokens</a:t>
          </a:r>
          <a:endParaRPr lang="en-IE" dirty="0">
            <a:latin typeface="Arial"/>
            <a:ea typeface="+mn-ea"/>
            <a:cs typeface="+mn-cs"/>
          </a:endParaRPr>
        </a:p>
      </dgm:t>
    </dgm:pt>
    <dgm:pt modelId="{45D89C4A-8CB3-45A6-A2F7-C71B550F21F7}" type="sibTrans" cxnId="{F2CDD046-2C65-4BEA-956E-AAC1545FD96C}">
      <dgm:prSet/>
      <dgm:spPr/>
      <dgm:t>
        <a:bodyPr/>
        <a:lstStyle/>
        <a:p>
          <a:endParaRPr lang="en-IE"/>
        </a:p>
      </dgm:t>
    </dgm:pt>
    <dgm:pt modelId="{B363B2DC-7844-4F65-9B9E-726DB3DDD565}" type="parTrans" cxnId="{F2CDD046-2C65-4BEA-956E-AAC1545FD96C}">
      <dgm:prSet/>
      <dgm:spPr/>
      <dgm:t>
        <a:bodyPr/>
        <a:lstStyle/>
        <a:p>
          <a:endParaRPr lang="en-IE"/>
        </a:p>
      </dgm:t>
    </dgm:pt>
    <dgm:pt modelId="{0AFA990C-9CEF-4049-A66B-7A18637A796A}" type="pres">
      <dgm:prSet presAssocID="{BE736156-2949-4CD6-8C78-2FCCD7BE6582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6549BE3E-5D59-4876-886A-6CD030A954AB}" type="pres">
      <dgm:prSet presAssocID="{BE736156-2949-4CD6-8C78-2FCCD7BE6582}" presName="outerBox" presStyleCnt="0"/>
      <dgm:spPr/>
    </dgm:pt>
    <dgm:pt modelId="{FBC1E261-2591-4910-9F06-4B7BD7468540}" type="pres">
      <dgm:prSet presAssocID="{BE736156-2949-4CD6-8C78-2FCCD7BE6582}" presName="outerBoxParent" presStyleLbl="node1" presStyleIdx="0" presStyleCnt="3"/>
      <dgm:spPr/>
    </dgm:pt>
    <dgm:pt modelId="{25DA6DE8-8E7E-4D5B-9CCD-5CB801F44FBC}" type="pres">
      <dgm:prSet presAssocID="{BE736156-2949-4CD6-8C78-2FCCD7BE6582}" presName="outerBoxChildren" presStyleCnt="0"/>
      <dgm:spPr/>
    </dgm:pt>
    <dgm:pt modelId="{FDBA391F-A711-416F-BB53-BBDF7D17A748}" type="pres">
      <dgm:prSet presAssocID="{716A6878-C6D0-41A1-8D43-027C5E7E5EC6}" presName="oChild" presStyleLbl="fgAcc1" presStyleIdx="0" presStyleCnt="3">
        <dgm:presLayoutVars>
          <dgm:bulletEnabled val="1"/>
        </dgm:presLayoutVars>
      </dgm:prSet>
      <dgm:spPr/>
    </dgm:pt>
    <dgm:pt modelId="{9BAAA517-7E55-443A-9167-85287AA99CC9}" type="pres">
      <dgm:prSet presAssocID="{BE736156-2949-4CD6-8C78-2FCCD7BE6582}" presName="middleBox" presStyleCnt="0"/>
      <dgm:spPr/>
    </dgm:pt>
    <dgm:pt modelId="{17509E1B-68F0-4243-93C4-3FD1AE2D02B8}" type="pres">
      <dgm:prSet presAssocID="{BE736156-2949-4CD6-8C78-2FCCD7BE6582}" presName="middleBoxParent" presStyleLbl="node1" presStyleIdx="1" presStyleCnt="3"/>
      <dgm:spPr/>
    </dgm:pt>
    <dgm:pt modelId="{6FDD3531-ACD4-46B2-9E5D-DECB46A07E01}" type="pres">
      <dgm:prSet presAssocID="{BE736156-2949-4CD6-8C78-2FCCD7BE6582}" presName="middleBoxChildren" presStyleCnt="0"/>
      <dgm:spPr/>
    </dgm:pt>
    <dgm:pt modelId="{D5AA5D10-C27A-4E31-8B3D-25C3FEE0C9EF}" type="pres">
      <dgm:prSet presAssocID="{D818DEDD-52D2-4CBF-BF84-127417AB7013}" presName="mChild" presStyleLbl="fgAcc1" presStyleIdx="1" presStyleCnt="3" custScaleX="101039" custScaleY="217169" custLinFactNeighborY="-14903">
        <dgm:presLayoutVars>
          <dgm:bulletEnabled val="1"/>
        </dgm:presLayoutVars>
      </dgm:prSet>
      <dgm:spPr/>
    </dgm:pt>
    <dgm:pt modelId="{85360D27-639C-46EF-B7C4-44AA70254E0A}" type="pres">
      <dgm:prSet presAssocID="{BE736156-2949-4CD6-8C78-2FCCD7BE6582}" presName="centerBox" presStyleCnt="0"/>
      <dgm:spPr/>
    </dgm:pt>
    <dgm:pt modelId="{E3FB2C3A-F7BE-40D2-98D9-892B3897BEB6}" type="pres">
      <dgm:prSet presAssocID="{BE736156-2949-4CD6-8C78-2FCCD7BE6582}" presName="centerBoxParent" presStyleLbl="node1" presStyleIdx="2" presStyleCnt="3"/>
      <dgm:spPr/>
    </dgm:pt>
    <dgm:pt modelId="{EE243F2B-26DD-40C1-9008-263367EDDEC2}" type="pres">
      <dgm:prSet presAssocID="{BE736156-2949-4CD6-8C78-2FCCD7BE6582}" presName="centerBoxChildren" presStyleCnt="0"/>
      <dgm:spPr/>
    </dgm:pt>
    <dgm:pt modelId="{F2378F98-5E04-417C-B5D1-4DC69BD228FF}" type="pres">
      <dgm:prSet presAssocID="{1ADB586A-6490-470D-809C-ED884AE7E965}" presName="cChild" presStyleLbl="fgAcc1" presStyleIdx="2" presStyleCnt="3">
        <dgm:presLayoutVars>
          <dgm:bulletEnabled val="1"/>
        </dgm:presLayoutVars>
      </dgm:prSet>
      <dgm:spPr/>
    </dgm:pt>
  </dgm:ptLst>
  <dgm:cxnLst>
    <dgm:cxn modelId="{2932461A-9D71-4E88-9B4D-E51FF0E4509C}" srcId="{D8431B1F-6514-454B-B943-826C51DEA884}" destId="{1ADB586A-6490-470D-809C-ED884AE7E965}" srcOrd="0" destOrd="0" parTransId="{FCA633C2-7845-401A-847A-89874DC9EF29}" sibTransId="{9106E211-AA47-49F5-A530-B8F762F55DD8}"/>
    <dgm:cxn modelId="{3B15701C-C470-49D7-8D0E-CCDC0AC81610}" type="presOf" srcId="{D8431B1F-6514-454B-B943-826C51DEA884}" destId="{E3FB2C3A-F7BE-40D2-98D9-892B3897BEB6}" srcOrd="0" destOrd="0" presId="urn:microsoft.com/office/officeart/2005/8/layout/target2"/>
    <dgm:cxn modelId="{B8569924-485A-42E0-ACD0-5372A5AD9BE9}" type="presOf" srcId="{BE736156-2949-4CD6-8C78-2FCCD7BE6582}" destId="{0AFA990C-9CEF-4049-A66B-7A18637A796A}" srcOrd="0" destOrd="0" presId="urn:microsoft.com/office/officeart/2005/8/layout/target2"/>
    <dgm:cxn modelId="{D6D45230-176C-48F6-9C6C-7A5AF017BAA1}" srcId="{BE736156-2949-4CD6-8C78-2FCCD7BE6582}" destId="{C80131B0-C34F-40B5-84E0-FC6D540FA1B7}" srcOrd="1" destOrd="0" parTransId="{53CFDCE9-7C33-44CF-826E-9BF52FC7192D}" sibTransId="{E03AF090-2D67-450C-8485-60D703EB2F3E}"/>
    <dgm:cxn modelId="{56C9A43D-9E97-4150-B43F-2EFC925E40E8}" type="presOf" srcId="{D818DEDD-52D2-4CBF-BF84-127417AB7013}" destId="{D5AA5D10-C27A-4E31-8B3D-25C3FEE0C9EF}" srcOrd="0" destOrd="0" presId="urn:microsoft.com/office/officeart/2005/8/layout/target2"/>
    <dgm:cxn modelId="{F2CDD046-2C65-4BEA-956E-AAC1545FD96C}" srcId="{BE736156-2949-4CD6-8C78-2FCCD7BE6582}" destId="{D8431B1F-6514-454B-B943-826C51DEA884}" srcOrd="2" destOrd="0" parTransId="{B363B2DC-7844-4F65-9B9E-726DB3DDD565}" sibTransId="{45D89C4A-8CB3-45A6-A2F7-C71B550F21F7}"/>
    <dgm:cxn modelId="{184DC869-3155-4B73-B105-563197A1EDD5}" type="presOf" srcId="{716A6878-C6D0-41A1-8D43-027C5E7E5EC6}" destId="{FDBA391F-A711-416F-BB53-BBDF7D17A748}" srcOrd="0" destOrd="0" presId="urn:microsoft.com/office/officeart/2005/8/layout/target2"/>
    <dgm:cxn modelId="{D454C26A-29B9-4966-AEF7-E8BF4BE49FCB}" srcId="{957EF322-6E28-4A76-90C0-369B87A4D6C2}" destId="{716A6878-C6D0-41A1-8D43-027C5E7E5EC6}" srcOrd="0" destOrd="0" parTransId="{4C8FD320-44D6-453A-B7CE-ABA3F8A6CA8F}" sibTransId="{2C62D0E9-94DE-4AE1-9914-99B65DD9C061}"/>
    <dgm:cxn modelId="{F120EC8A-98E4-4317-8F1E-3A70C1525A27}" type="presOf" srcId="{957EF322-6E28-4A76-90C0-369B87A4D6C2}" destId="{FBC1E261-2591-4910-9F06-4B7BD7468540}" srcOrd="0" destOrd="0" presId="urn:microsoft.com/office/officeart/2005/8/layout/target2"/>
    <dgm:cxn modelId="{E4920AD7-5EE6-4EE6-AF9C-EF553B8658C2}" srcId="{C80131B0-C34F-40B5-84E0-FC6D540FA1B7}" destId="{D818DEDD-52D2-4CBF-BF84-127417AB7013}" srcOrd="0" destOrd="0" parTransId="{D1DBADBE-96BC-4988-B1DD-2D1D752A54D8}" sibTransId="{86505AB2-7900-467F-A882-124EF8EED84F}"/>
    <dgm:cxn modelId="{3DEAC9E5-C7B3-4234-AF3E-1EB4822D4210}" srcId="{BE736156-2949-4CD6-8C78-2FCCD7BE6582}" destId="{957EF322-6E28-4A76-90C0-369B87A4D6C2}" srcOrd="0" destOrd="0" parTransId="{E0689E35-E67A-4A5B-8FCE-264298A39D59}" sibTransId="{027644D7-DDA7-4F6A-BBF2-FBA365611B02}"/>
    <dgm:cxn modelId="{E5CC05F7-EB6E-4DE3-9552-2787A830BB3C}" type="presOf" srcId="{C80131B0-C34F-40B5-84E0-FC6D540FA1B7}" destId="{17509E1B-68F0-4243-93C4-3FD1AE2D02B8}" srcOrd="0" destOrd="0" presId="urn:microsoft.com/office/officeart/2005/8/layout/target2"/>
    <dgm:cxn modelId="{24B2AEF9-BA5E-44E7-91B7-1DAF2F8D24F0}" type="presOf" srcId="{1ADB586A-6490-470D-809C-ED884AE7E965}" destId="{F2378F98-5E04-417C-B5D1-4DC69BD228FF}" srcOrd="0" destOrd="0" presId="urn:microsoft.com/office/officeart/2005/8/layout/target2"/>
    <dgm:cxn modelId="{00A6F340-FAF6-467E-8D9D-FB025610782D}" type="presParOf" srcId="{0AFA990C-9CEF-4049-A66B-7A18637A796A}" destId="{6549BE3E-5D59-4876-886A-6CD030A954AB}" srcOrd="0" destOrd="0" presId="urn:microsoft.com/office/officeart/2005/8/layout/target2"/>
    <dgm:cxn modelId="{A0C760E4-4D46-4945-822E-639DAFDBE273}" type="presParOf" srcId="{6549BE3E-5D59-4876-886A-6CD030A954AB}" destId="{FBC1E261-2591-4910-9F06-4B7BD7468540}" srcOrd="0" destOrd="0" presId="urn:microsoft.com/office/officeart/2005/8/layout/target2"/>
    <dgm:cxn modelId="{20493723-55B2-4956-B987-1EFE2C882EFE}" type="presParOf" srcId="{6549BE3E-5D59-4876-886A-6CD030A954AB}" destId="{25DA6DE8-8E7E-4D5B-9CCD-5CB801F44FBC}" srcOrd="1" destOrd="0" presId="urn:microsoft.com/office/officeart/2005/8/layout/target2"/>
    <dgm:cxn modelId="{17CD32AD-312C-4C2C-8CBB-0742A0B3806B}" type="presParOf" srcId="{25DA6DE8-8E7E-4D5B-9CCD-5CB801F44FBC}" destId="{FDBA391F-A711-416F-BB53-BBDF7D17A748}" srcOrd="0" destOrd="0" presId="urn:microsoft.com/office/officeart/2005/8/layout/target2"/>
    <dgm:cxn modelId="{E89FE19A-95DA-4A64-80DE-7467C404819C}" type="presParOf" srcId="{0AFA990C-9CEF-4049-A66B-7A18637A796A}" destId="{9BAAA517-7E55-443A-9167-85287AA99CC9}" srcOrd="1" destOrd="0" presId="urn:microsoft.com/office/officeart/2005/8/layout/target2"/>
    <dgm:cxn modelId="{D5728ED5-9D1B-486A-9632-964FC6056065}" type="presParOf" srcId="{9BAAA517-7E55-443A-9167-85287AA99CC9}" destId="{17509E1B-68F0-4243-93C4-3FD1AE2D02B8}" srcOrd="0" destOrd="0" presId="urn:microsoft.com/office/officeart/2005/8/layout/target2"/>
    <dgm:cxn modelId="{6D448863-D303-4A23-9B54-423021647A77}" type="presParOf" srcId="{9BAAA517-7E55-443A-9167-85287AA99CC9}" destId="{6FDD3531-ACD4-46B2-9E5D-DECB46A07E01}" srcOrd="1" destOrd="0" presId="urn:microsoft.com/office/officeart/2005/8/layout/target2"/>
    <dgm:cxn modelId="{AB19EB2A-646F-4F10-973A-AF9258BFB448}" type="presParOf" srcId="{6FDD3531-ACD4-46B2-9E5D-DECB46A07E01}" destId="{D5AA5D10-C27A-4E31-8B3D-25C3FEE0C9EF}" srcOrd="0" destOrd="0" presId="urn:microsoft.com/office/officeart/2005/8/layout/target2"/>
    <dgm:cxn modelId="{5FF26E77-A8AF-451B-B2E5-3C6F02D4A1EC}" type="presParOf" srcId="{0AFA990C-9CEF-4049-A66B-7A18637A796A}" destId="{85360D27-639C-46EF-B7C4-44AA70254E0A}" srcOrd="2" destOrd="0" presId="urn:microsoft.com/office/officeart/2005/8/layout/target2"/>
    <dgm:cxn modelId="{0BFE066A-FE2C-477E-A234-FFF60C0A743C}" type="presParOf" srcId="{85360D27-639C-46EF-B7C4-44AA70254E0A}" destId="{E3FB2C3A-F7BE-40D2-98D9-892B3897BEB6}" srcOrd="0" destOrd="0" presId="urn:microsoft.com/office/officeart/2005/8/layout/target2"/>
    <dgm:cxn modelId="{830C0558-2363-462D-B4DF-8E6A5F8BBAF9}" type="presParOf" srcId="{85360D27-639C-46EF-B7C4-44AA70254E0A}" destId="{EE243F2B-26DD-40C1-9008-263367EDDEC2}" srcOrd="1" destOrd="0" presId="urn:microsoft.com/office/officeart/2005/8/layout/target2"/>
    <dgm:cxn modelId="{6887B61F-B82F-449A-998F-C3072EA81E04}" type="presParOf" srcId="{EE243F2B-26DD-40C1-9008-263367EDDEC2}" destId="{F2378F98-5E04-417C-B5D1-4DC69BD228FF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C1E261-2591-4910-9F06-4B7BD7468540}">
      <dsp:nvSpPr>
        <dsp:cNvPr id="0" name=""/>
        <dsp:cNvSpPr/>
      </dsp:nvSpPr>
      <dsp:spPr>
        <a:xfrm>
          <a:off x="0" y="0"/>
          <a:ext cx="7886700" cy="4351338"/>
        </a:xfrm>
        <a:prstGeom prst="roundRect">
          <a:avLst>
            <a:gd name="adj" fmla="val 8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3377122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>
              <a:latin typeface="Arial"/>
              <a:ea typeface="+mn-ea"/>
              <a:cs typeface="+mn-cs"/>
            </a:rPr>
            <a:t>Crypto-assets</a:t>
          </a:r>
          <a:endParaRPr lang="en-IE" sz="3800" kern="1200" dirty="0">
            <a:latin typeface="Arial"/>
            <a:ea typeface="+mn-ea"/>
            <a:cs typeface="+mn-cs"/>
          </a:endParaRPr>
        </a:p>
      </dsp:txBody>
      <dsp:txXfrm>
        <a:off x="108329" y="108329"/>
        <a:ext cx="7670042" cy="4134680"/>
      </dsp:txXfrm>
    </dsp:sp>
    <dsp:sp modelId="{FDBA391F-A711-416F-BB53-BBDF7D17A748}">
      <dsp:nvSpPr>
        <dsp:cNvPr id="0" name=""/>
        <dsp:cNvSpPr/>
      </dsp:nvSpPr>
      <dsp:spPr>
        <a:xfrm>
          <a:off x="197167" y="1087834"/>
          <a:ext cx="1183005" cy="3045936"/>
        </a:xfrm>
        <a:prstGeom prst="roundRect">
          <a:avLst>
            <a:gd name="adj" fmla="val 105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/>
              <a:ea typeface="+mn-ea"/>
              <a:cs typeface="+mn-cs"/>
            </a:rPr>
            <a:t>A digital representation of a value or a right which may be transferred and stored electronically, using distributed ledger technology or similar technology</a:t>
          </a:r>
          <a:endParaRPr lang="en-IE" sz="1400" kern="1200" dirty="0">
            <a:latin typeface="Arial"/>
            <a:ea typeface="+mn-ea"/>
            <a:cs typeface="+mn-cs"/>
          </a:endParaRPr>
        </a:p>
      </dsp:txBody>
      <dsp:txXfrm>
        <a:off x="233548" y="1124215"/>
        <a:ext cx="1110243" cy="2973174"/>
      </dsp:txXfrm>
    </dsp:sp>
    <dsp:sp modelId="{17509E1B-68F0-4243-93C4-3FD1AE2D02B8}">
      <dsp:nvSpPr>
        <dsp:cNvPr id="0" name=""/>
        <dsp:cNvSpPr/>
      </dsp:nvSpPr>
      <dsp:spPr>
        <a:xfrm>
          <a:off x="1577340" y="1087834"/>
          <a:ext cx="6112192" cy="3045936"/>
        </a:xfrm>
        <a:prstGeom prst="roundRect">
          <a:avLst>
            <a:gd name="adj" fmla="val 10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93417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>
              <a:latin typeface="Arial"/>
              <a:ea typeface="+mn-ea"/>
              <a:cs typeface="+mn-cs"/>
            </a:rPr>
            <a:t>Asset-referenced tokens</a:t>
          </a:r>
          <a:endParaRPr lang="en-IE" sz="3800" kern="1200" dirty="0">
            <a:latin typeface="Arial"/>
            <a:ea typeface="+mn-ea"/>
            <a:cs typeface="+mn-cs"/>
          </a:endParaRPr>
        </a:p>
      </dsp:txBody>
      <dsp:txXfrm>
        <a:off x="1671013" y="1181507"/>
        <a:ext cx="5924846" cy="2858590"/>
      </dsp:txXfrm>
    </dsp:sp>
    <dsp:sp modelId="{D5AA5D10-C27A-4E31-8B3D-25C3FEE0C9EF}">
      <dsp:nvSpPr>
        <dsp:cNvPr id="0" name=""/>
        <dsp:cNvSpPr/>
      </dsp:nvSpPr>
      <dsp:spPr>
        <a:xfrm>
          <a:off x="1723794" y="2033729"/>
          <a:ext cx="1235139" cy="1751331"/>
        </a:xfrm>
        <a:prstGeom prst="roundRect">
          <a:avLst>
            <a:gd name="adj" fmla="val 105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rial"/>
              <a:ea typeface="+mn-ea"/>
              <a:cs typeface="+mn-cs"/>
            </a:rPr>
            <a:t>a type of crypto-asset that is not an electronic money token and that purports to maintain a stable value by referencing to any other value or right or a combination thereof, including one or more official currencies</a:t>
          </a:r>
          <a:endParaRPr lang="en-IE" sz="1000" kern="1200" dirty="0">
            <a:latin typeface="Arial"/>
            <a:ea typeface="+mn-ea"/>
            <a:cs typeface="+mn-cs"/>
          </a:endParaRPr>
        </a:p>
      </dsp:txBody>
      <dsp:txXfrm>
        <a:off x="1761779" y="2071714"/>
        <a:ext cx="1159169" cy="1675361"/>
      </dsp:txXfrm>
    </dsp:sp>
    <dsp:sp modelId="{E3FB2C3A-F7BE-40D2-98D9-892B3897BEB6}">
      <dsp:nvSpPr>
        <dsp:cNvPr id="0" name=""/>
        <dsp:cNvSpPr/>
      </dsp:nvSpPr>
      <dsp:spPr>
        <a:xfrm>
          <a:off x="3115246" y="2175669"/>
          <a:ext cx="4377118" cy="1740535"/>
        </a:xfrm>
        <a:prstGeom prst="roundRect">
          <a:avLst>
            <a:gd name="adj" fmla="val 10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982435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>
              <a:latin typeface="Arial"/>
              <a:ea typeface="+mn-ea"/>
              <a:cs typeface="+mn-cs"/>
            </a:rPr>
            <a:t>E-money tokens</a:t>
          </a:r>
          <a:endParaRPr lang="en-IE" sz="3800" kern="1200" dirty="0">
            <a:latin typeface="Arial"/>
            <a:ea typeface="+mn-ea"/>
            <a:cs typeface="+mn-cs"/>
          </a:endParaRPr>
        </a:p>
      </dsp:txBody>
      <dsp:txXfrm>
        <a:off x="3168773" y="2229196"/>
        <a:ext cx="4270064" cy="1633481"/>
      </dsp:txXfrm>
    </dsp:sp>
    <dsp:sp modelId="{F2378F98-5E04-417C-B5D1-4DC69BD228FF}">
      <dsp:nvSpPr>
        <dsp:cNvPr id="0" name=""/>
        <dsp:cNvSpPr/>
      </dsp:nvSpPr>
      <dsp:spPr>
        <a:xfrm>
          <a:off x="3224674" y="2958909"/>
          <a:ext cx="4158262" cy="783240"/>
        </a:xfrm>
        <a:prstGeom prst="roundRect">
          <a:avLst>
            <a:gd name="adj" fmla="val 105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/>
              <a:ea typeface="+mn-ea"/>
              <a:cs typeface="+mn-cs"/>
            </a:rPr>
            <a:t>A type of crypto-asset that purports to maintain a stable value by referencing to the value of one official currency</a:t>
          </a:r>
          <a:endParaRPr lang="en-IE" sz="1500" kern="1200" dirty="0">
            <a:latin typeface="Arial"/>
            <a:ea typeface="+mn-ea"/>
            <a:cs typeface="+mn-cs"/>
          </a:endParaRPr>
        </a:p>
      </dsp:txBody>
      <dsp:txXfrm>
        <a:off x="3248761" y="2982996"/>
        <a:ext cx="4110088" cy="735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808CC-5F80-9A46-A54C-82D432FAAA8C}" type="datetimeFigureOut">
              <a:rPr lang="en-BE" smtClean="0"/>
              <a:t>09/26/2023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F22D9-786B-364A-B617-B891FF08AA6E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0629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ma.europa.eu/" TargetMode="External"/><Relationship Id="rId7" Type="http://schemas.openxmlformats.org/officeDocument/2006/relationships/hyperlink" Target="https://www.linkedin.com/company/european-securities-and-markets-authority-esma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ESMAComms" TargetMode="Externa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 Same-side Corner of Rectangle 13">
            <a:extLst>
              <a:ext uri="{FF2B5EF4-FFF2-40B4-BE49-F238E27FC236}">
                <a16:creationId xmlns:a16="http://schemas.microsoft.com/office/drawing/2014/main" id="{23B0DA30-1A65-8A2D-3E79-FA1BE154A386}"/>
              </a:ext>
            </a:extLst>
          </p:cNvPr>
          <p:cNvSpPr/>
          <p:nvPr userDrawn="1"/>
        </p:nvSpPr>
        <p:spPr>
          <a:xfrm>
            <a:off x="7051040" y="6223346"/>
            <a:ext cx="1576126" cy="634653"/>
          </a:xfrm>
          <a:prstGeom prst="round2SameRect">
            <a:avLst/>
          </a:prstGeom>
          <a:solidFill>
            <a:srgbClr val="FFFFFF"/>
          </a:solidFill>
          <a:ln>
            <a:noFill/>
          </a:ln>
          <a:effectLst>
            <a:outerShdw blurRad="63500" sx="97054" sy="97054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48" y="4870173"/>
            <a:ext cx="7998517" cy="947530"/>
          </a:xfrm>
        </p:spPr>
        <p:txBody>
          <a:bodyPr anchor="t" anchorCtr="0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49" y="5978182"/>
            <a:ext cx="6158231" cy="360402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E95816-8A22-AD6C-2E86-AA9E19AAFC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21933" y="3940594"/>
            <a:ext cx="2329434" cy="634653"/>
          </a:xfrm>
          <a:prstGeom prst="rect">
            <a:avLst/>
          </a:prstGeom>
        </p:spPr>
      </p:pic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7245C2F-B6AB-D88B-D8DF-8C864BA88B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0160" y="0"/>
            <a:ext cx="9154160" cy="4442976"/>
          </a:xfrm>
          <a:custGeom>
            <a:avLst/>
            <a:gdLst>
              <a:gd name="connsiteX0" fmla="*/ 73846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0 w 9144000"/>
              <a:gd name="connsiteY7" fmla="*/ 738467 h 4430713"/>
              <a:gd name="connsiteX8" fmla="*/ 738467 w 9144000"/>
              <a:gd name="connsiteY8" fmla="*/ 0 h 4430713"/>
              <a:gd name="connsiteX0" fmla="*/ 73846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738467 w 9144000"/>
              <a:gd name="connsiteY7" fmla="*/ 0 h 4430713"/>
              <a:gd name="connsiteX0" fmla="*/ 1710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17107 w 9144000"/>
              <a:gd name="connsiteY7" fmla="*/ 0 h 4430713"/>
              <a:gd name="connsiteX0" fmla="*/ 1710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17107 w 9144000"/>
              <a:gd name="connsiteY7" fmla="*/ 0 h 4430713"/>
              <a:gd name="connsiteX0" fmla="*/ 1710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467360 w 9144000"/>
              <a:gd name="connsiteY6" fmla="*/ 3770313 h 4430713"/>
              <a:gd name="connsiteX7" fmla="*/ 17107 w 9144000"/>
              <a:gd name="connsiteY7" fmla="*/ 0 h 4430713"/>
              <a:gd name="connsiteX0" fmla="*/ 117 w 9127010"/>
              <a:gd name="connsiteY0" fmla="*/ 0 h 4572953"/>
              <a:gd name="connsiteX1" fmla="*/ 9127010 w 9127010"/>
              <a:gd name="connsiteY1" fmla="*/ 0 h 4572953"/>
              <a:gd name="connsiteX2" fmla="*/ 9127010 w 9127010"/>
              <a:gd name="connsiteY2" fmla="*/ 0 h 4572953"/>
              <a:gd name="connsiteX3" fmla="*/ 9127010 w 9127010"/>
              <a:gd name="connsiteY3" fmla="*/ 3692246 h 4572953"/>
              <a:gd name="connsiteX4" fmla="*/ 8388543 w 9127010"/>
              <a:gd name="connsiteY4" fmla="*/ 4430713 h 4572953"/>
              <a:gd name="connsiteX5" fmla="*/ 877090 w 9127010"/>
              <a:gd name="connsiteY5" fmla="*/ 4572953 h 4572953"/>
              <a:gd name="connsiteX6" fmla="*/ 450370 w 9127010"/>
              <a:gd name="connsiteY6" fmla="*/ 3770313 h 4572953"/>
              <a:gd name="connsiteX7" fmla="*/ 117 w 9127010"/>
              <a:gd name="connsiteY7" fmla="*/ 0 h 4572953"/>
              <a:gd name="connsiteX0" fmla="*/ 2403 w 9129296"/>
              <a:gd name="connsiteY0" fmla="*/ 0 h 4572953"/>
              <a:gd name="connsiteX1" fmla="*/ 9129296 w 9129296"/>
              <a:gd name="connsiteY1" fmla="*/ 0 h 4572953"/>
              <a:gd name="connsiteX2" fmla="*/ 9129296 w 9129296"/>
              <a:gd name="connsiteY2" fmla="*/ 0 h 4572953"/>
              <a:gd name="connsiteX3" fmla="*/ 9129296 w 9129296"/>
              <a:gd name="connsiteY3" fmla="*/ 3692246 h 4572953"/>
              <a:gd name="connsiteX4" fmla="*/ 8390829 w 9129296"/>
              <a:gd name="connsiteY4" fmla="*/ 4430713 h 4572953"/>
              <a:gd name="connsiteX5" fmla="*/ 879376 w 9129296"/>
              <a:gd name="connsiteY5" fmla="*/ 4572953 h 4572953"/>
              <a:gd name="connsiteX6" fmla="*/ 5616 w 9129296"/>
              <a:gd name="connsiteY6" fmla="*/ 4186873 h 4572953"/>
              <a:gd name="connsiteX7" fmla="*/ 2403 w 9129296"/>
              <a:gd name="connsiteY7" fmla="*/ 0 h 4572953"/>
              <a:gd name="connsiteX0" fmla="*/ 2403 w 9129296"/>
              <a:gd name="connsiteY0" fmla="*/ 0 h 4572953"/>
              <a:gd name="connsiteX1" fmla="*/ 9129296 w 9129296"/>
              <a:gd name="connsiteY1" fmla="*/ 0 h 4572953"/>
              <a:gd name="connsiteX2" fmla="*/ 9129296 w 9129296"/>
              <a:gd name="connsiteY2" fmla="*/ 0 h 4572953"/>
              <a:gd name="connsiteX3" fmla="*/ 9129296 w 9129296"/>
              <a:gd name="connsiteY3" fmla="*/ 3692246 h 4572953"/>
              <a:gd name="connsiteX4" fmla="*/ 7151309 w 9129296"/>
              <a:gd name="connsiteY4" fmla="*/ 3231833 h 4572953"/>
              <a:gd name="connsiteX5" fmla="*/ 879376 w 9129296"/>
              <a:gd name="connsiteY5" fmla="*/ 4572953 h 4572953"/>
              <a:gd name="connsiteX6" fmla="*/ 5616 w 9129296"/>
              <a:gd name="connsiteY6" fmla="*/ 4186873 h 4572953"/>
              <a:gd name="connsiteX7" fmla="*/ 2403 w 9129296"/>
              <a:gd name="connsiteY7" fmla="*/ 0 h 4572953"/>
              <a:gd name="connsiteX0" fmla="*/ 2403 w 9129296"/>
              <a:gd name="connsiteY0" fmla="*/ 0 h 4572953"/>
              <a:gd name="connsiteX1" fmla="*/ 9129296 w 9129296"/>
              <a:gd name="connsiteY1" fmla="*/ 0 h 4572953"/>
              <a:gd name="connsiteX2" fmla="*/ 9129296 w 9129296"/>
              <a:gd name="connsiteY2" fmla="*/ 0 h 4572953"/>
              <a:gd name="connsiteX3" fmla="*/ 8479056 w 9129296"/>
              <a:gd name="connsiteY3" fmla="*/ 2615286 h 4572953"/>
              <a:gd name="connsiteX4" fmla="*/ 7151309 w 9129296"/>
              <a:gd name="connsiteY4" fmla="*/ 3231833 h 4572953"/>
              <a:gd name="connsiteX5" fmla="*/ 879376 w 9129296"/>
              <a:gd name="connsiteY5" fmla="*/ 4572953 h 4572953"/>
              <a:gd name="connsiteX6" fmla="*/ 5616 w 9129296"/>
              <a:gd name="connsiteY6" fmla="*/ 4186873 h 4572953"/>
              <a:gd name="connsiteX7" fmla="*/ 2403 w 9129296"/>
              <a:gd name="connsiteY7" fmla="*/ 0 h 4572953"/>
              <a:gd name="connsiteX0" fmla="*/ 2403 w 9149616"/>
              <a:gd name="connsiteY0" fmla="*/ 0 h 4572953"/>
              <a:gd name="connsiteX1" fmla="*/ 9129296 w 9149616"/>
              <a:gd name="connsiteY1" fmla="*/ 0 h 4572953"/>
              <a:gd name="connsiteX2" fmla="*/ 9129296 w 9149616"/>
              <a:gd name="connsiteY2" fmla="*/ 0 h 4572953"/>
              <a:gd name="connsiteX3" fmla="*/ 9149616 w 9149616"/>
              <a:gd name="connsiteY3" fmla="*/ 2351126 h 4572953"/>
              <a:gd name="connsiteX4" fmla="*/ 7151309 w 9149616"/>
              <a:gd name="connsiteY4" fmla="*/ 3231833 h 4572953"/>
              <a:gd name="connsiteX5" fmla="*/ 879376 w 9149616"/>
              <a:gd name="connsiteY5" fmla="*/ 4572953 h 4572953"/>
              <a:gd name="connsiteX6" fmla="*/ 5616 w 9149616"/>
              <a:gd name="connsiteY6" fmla="*/ 4186873 h 4572953"/>
              <a:gd name="connsiteX7" fmla="*/ 2403 w 9149616"/>
              <a:gd name="connsiteY7" fmla="*/ 0 h 4572953"/>
              <a:gd name="connsiteX0" fmla="*/ 2403 w 9149616"/>
              <a:gd name="connsiteY0" fmla="*/ 0 h 4572953"/>
              <a:gd name="connsiteX1" fmla="*/ 9129296 w 9149616"/>
              <a:gd name="connsiteY1" fmla="*/ 0 h 4572953"/>
              <a:gd name="connsiteX2" fmla="*/ 9129296 w 9149616"/>
              <a:gd name="connsiteY2" fmla="*/ 0 h 4572953"/>
              <a:gd name="connsiteX3" fmla="*/ 9149616 w 9149616"/>
              <a:gd name="connsiteY3" fmla="*/ 2351126 h 4572953"/>
              <a:gd name="connsiteX4" fmla="*/ 7151309 w 9149616"/>
              <a:gd name="connsiteY4" fmla="*/ 3231833 h 4572953"/>
              <a:gd name="connsiteX5" fmla="*/ 879376 w 9149616"/>
              <a:gd name="connsiteY5" fmla="*/ 4572953 h 4572953"/>
              <a:gd name="connsiteX6" fmla="*/ 5616 w 9149616"/>
              <a:gd name="connsiteY6" fmla="*/ 4186873 h 4572953"/>
              <a:gd name="connsiteX7" fmla="*/ 2403 w 9149616"/>
              <a:gd name="connsiteY7" fmla="*/ 0 h 4572953"/>
              <a:gd name="connsiteX0" fmla="*/ 2403 w 9149616"/>
              <a:gd name="connsiteY0" fmla="*/ 0 h 4572953"/>
              <a:gd name="connsiteX1" fmla="*/ 9129296 w 9149616"/>
              <a:gd name="connsiteY1" fmla="*/ 0 h 4572953"/>
              <a:gd name="connsiteX2" fmla="*/ 9129296 w 9149616"/>
              <a:gd name="connsiteY2" fmla="*/ 0 h 4572953"/>
              <a:gd name="connsiteX3" fmla="*/ 9149616 w 9149616"/>
              <a:gd name="connsiteY3" fmla="*/ 2351126 h 4572953"/>
              <a:gd name="connsiteX4" fmla="*/ 879376 w 9149616"/>
              <a:gd name="connsiteY4" fmla="*/ 4572953 h 4572953"/>
              <a:gd name="connsiteX5" fmla="*/ 5616 w 9149616"/>
              <a:gd name="connsiteY5" fmla="*/ 4186873 h 4572953"/>
              <a:gd name="connsiteX6" fmla="*/ 2403 w 9149616"/>
              <a:gd name="connsiteY6" fmla="*/ 0 h 4572953"/>
              <a:gd name="connsiteX0" fmla="*/ 2403 w 9149616"/>
              <a:gd name="connsiteY0" fmla="*/ 0 h 4250096"/>
              <a:gd name="connsiteX1" fmla="*/ 9129296 w 9149616"/>
              <a:gd name="connsiteY1" fmla="*/ 0 h 4250096"/>
              <a:gd name="connsiteX2" fmla="*/ 9129296 w 9149616"/>
              <a:gd name="connsiteY2" fmla="*/ 0 h 4250096"/>
              <a:gd name="connsiteX3" fmla="*/ 9149616 w 9149616"/>
              <a:gd name="connsiteY3" fmla="*/ 2351126 h 4250096"/>
              <a:gd name="connsiteX4" fmla="*/ 5616 w 9149616"/>
              <a:gd name="connsiteY4" fmla="*/ 4186873 h 4250096"/>
              <a:gd name="connsiteX5" fmla="*/ 2403 w 9149616"/>
              <a:gd name="connsiteY5" fmla="*/ 0 h 4250096"/>
              <a:gd name="connsiteX0" fmla="*/ 6947 w 9154160"/>
              <a:gd name="connsiteY0" fmla="*/ 0 h 4240285"/>
              <a:gd name="connsiteX1" fmla="*/ 9133840 w 9154160"/>
              <a:gd name="connsiteY1" fmla="*/ 0 h 4240285"/>
              <a:gd name="connsiteX2" fmla="*/ 9133840 w 9154160"/>
              <a:gd name="connsiteY2" fmla="*/ 0 h 4240285"/>
              <a:gd name="connsiteX3" fmla="*/ 9154160 w 9154160"/>
              <a:gd name="connsiteY3" fmla="*/ 2351126 h 4240285"/>
              <a:gd name="connsiteX4" fmla="*/ 0 w 9154160"/>
              <a:gd name="connsiteY4" fmla="*/ 4176713 h 4240285"/>
              <a:gd name="connsiteX5" fmla="*/ 6947 w 9154160"/>
              <a:gd name="connsiteY5" fmla="*/ 0 h 4240285"/>
              <a:gd name="connsiteX0" fmla="*/ 6947 w 9154160"/>
              <a:gd name="connsiteY0" fmla="*/ 0 h 4374195"/>
              <a:gd name="connsiteX1" fmla="*/ 9133840 w 9154160"/>
              <a:gd name="connsiteY1" fmla="*/ 0 h 4374195"/>
              <a:gd name="connsiteX2" fmla="*/ 9133840 w 9154160"/>
              <a:gd name="connsiteY2" fmla="*/ 0 h 4374195"/>
              <a:gd name="connsiteX3" fmla="*/ 9154160 w 9154160"/>
              <a:gd name="connsiteY3" fmla="*/ 2351126 h 4374195"/>
              <a:gd name="connsiteX4" fmla="*/ 0 w 9154160"/>
              <a:gd name="connsiteY4" fmla="*/ 4176713 h 4374195"/>
              <a:gd name="connsiteX5" fmla="*/ 6947 w 9154160"/>
              <a:gd name="connsiteY5" fmla="*/ 0 h 4374195"/>
              <a:gd name="connsiteX0" fmla="*/ 6947 w 9154160"/>
              <a:gd name="connsiteY0" fmla="*/ 0 h 4443538"/>
              <a:gd name="connsiteX1" fmla="*/ 9133840 w 9154160"/>
              <a:gd name="connsiteY1" fmla="*/ 0 h 4443538"/>
              <a:gd name="connsiteX2" fmla="*/ 9133840 w 9154160"/>
              <a:gd name="connsiteY2" fmla="*/ 0 h 4443538"/>
              <a:gd name="connsiteX3" fmla="*/ 9154160 w 9154160"/>
              <a:gd name="connsiteY3" fmla="*/ 2351126 h 4443538"/>
              <a:gd name="connsiteX4" fmla="*/ 0 w 9154160"/>
              <a:gd name="connsiteY4" fmla="*/ 4176713 h 4443538"/>
              <a:gd name="connsiteX5" fmla="*/ 6947 w 9154160"/>
              <a:gd name="connsiteY5" fmla="*/ 0 h 4443538"/>
              <a:gd name="connsiteX0" fmla="*/ 6947 w 9154160"/>
              <a:gd name="connsiteY0" fmla="*/ 0 h 4451796"/>
              <a:gd name="connsiteX1" fmla="*/ 9133840 w 9154160"/>
              <a:gd name="connsiteY1" fmla="*/ 0 h 4451796"/>
              <a:gd name="connsiteX2" fmla="*/ 9133840 w 9154160"/>
              <a:gd name="connsiteY2" fmla="*/ 0 h 4451796"/>
              <a:gd name="connsiteX3" fmla="*/ 9154160 w 9154160"/>
              <a:gd name="connsiteY3" fmla="*/ 2351126 h 4451796"/>
              <a:gd name="connsiteX4" fmla="*/ 0 w 9154160"/>
              <a:gd name="connsiteY4" fmla="*/ 4176713 h 4451796"/>
              <a:gd name="connsiteX5" fmla="*/ 6947 w 9154160"/>
              <a:gd name="connsiteY5" fmla="*/ 0 h 4451796"/>
              <a:gd name="connsiteX0" fmla="*/ 6947 w 9154160"/>
              <a:gd name="connsiteY0" fmla="*/ 0 h 4451796"/>
              <a:gd name="connsiteX1" fmla="*/ 9133840 w 9154160"/>
              <a:gd name="connsiteY1" fmla="*/ 0 h 4451796"/>
              <a:gd name="connsiteX2" fmla="*/ 9154160 w 9154160"/>
              <a:gd name="connsiteY2" fmla="*/ 10160 h 4451796"/>
              <a:gd name="connsiteX3" fmla="*/ 9154160 w 9154160"/>
              <a:gd name="connsiteY3" fmla="*/ 2351126 h 4451796"/>
              <a:gd name="connsiteX4" fmla="*/ 0 w 9154160"/>
              <a:gd name="connsiteY4" fmla="*/ 4176713 h 4451796"/>
              <a:gd name="connsiteX5" fmla="*/ 6947 w 9154160"/>
              <a:gd name="connsiteY5" fmla="*/ 0 h 4451796"/>
              <a:gd name="connsiteX0" fmla="*/ 6947 w 9154160"/>
              <a:gd name="connsiteY0" fmla="*/ 0 h 4442976"/>
              <a:gd name="connsiteX1" fmla="*/ 9133840 w 9154160"/>
              <a:gd name="connsiteY1" fmla="*/ 0 h 4442976"/>
              <a:gd name="connsiteX2" fmla="*/ 9154160 w 9154160"/>
              <a:gd name="connsiteY2" fmla="*/ 10160 h 4442976"/>
              <a:gd name="connsiteX3" fmla="*/ 9154160 w 9154160"/>
              <a:gd name="connsiteY3" fmla="*/ 2351126 h 4442976"/>
              <a:gd name="connsiteX4" fmla="*/ 0 w 9154160"/>
              <a:gd name="connsiteY4" fmla="*/ 4166553 h 4442976"/>
              <a:gd name="connsiteX5" fmla="*/ 6947 w 9154160"/>
              <a:gd name="connsiteY5" fmla="*/ 0 h 444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4160" h="4442976">
                <a:moveTo>
                  <a:pt x="6947" y="0"/>
                </a:moveTo>
                <a:lnTo>
                  <a:pt x="9133840" y="0"/>
                </a:lnTo>
                <a:lnTo>
                  <a:pt x="9154160" y="10160"/>
                </a:lnTo>
                <a:lnTo>
                  <a:pt x="9154160" y="2351126"/>
                </a:lnTo>
                <a:cubicBezTo>
                  <a:pt x="6363547" y="3800778"/>
                  <a:pt x="3048535" y="5005447"/>
                  <a:pt x="0" y="4166553"/>
                </a:cubicBezTo>
                <a:cubicBezTo>
                  <a:pt x="5702" y="2689649"/>
                  <a:pt x="-1607" y="2215356"/>
                  <a:pt x="6947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BE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E529B0F-0D45-5E4A-81D8-43A61BCE84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1040" y="6338584"/>
            <a:ext cx="1576124" cy="266375"/>
          </a:xfrm>
        </p:spPr>
        <p:txBody>
          <a:bodyPr>
            <a:noAutofit/>
          </a:bodyPr>
          <a:lstStyle>
            <a:lvl1pPr marL="0" indent="0" algn="ctr">
              <a:buNone/>
              <a:defRPr lang="en-GB" sz="1100" smtClean="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accent2"/>
                </a:solidFill>
              </a:defRPr>
            </a:lvl2pPr>
            <a:lvl3pPr marL="914400" indent="0">
              <a:buNone/>
              <a:defRPr sz="1400">
                <a:solidFill>
                  <a:schemeClr val="accent2"/>
                </a:solidFill>
              </a:defRPr>
            </a:lvl3pPr>
            <a:lvl4pPr marL="1371600" indent="0">
              <a:buNone/>
              <a:defRPr sz="1400">
                <a:solidFill>
                  <a:schemeClr val="accent2"/>
                </a:solidFill>
              </a:defRPr>
            </a:lvl4pPr>
            <a:lvl5pPr marL="1828800" indent="0">
              <a:buNone/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sz="11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ESMAxx</a:t>
            </a: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-xx-xx</a:t>
            </a:r>
            <a:r>
              <a:rPr lang="en-BE" dirty="0">
                <a:effectLst/>
              </a:rPr>
              <a:t> </a:t>
            </a:r>
            <a:endParaRPr lang="en-BE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1475761-D0C3-C9B9-0245-85D485DBF7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6338888"/>
            <a:ext cx="6157913" cy="38735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GB" dirty="0"/>
              <a:t>Name, 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156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84028"/>
            <a:ext cx="6452870" cy="862285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Table of Contents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5071111" cy="365125"/>
          </a:xfrm>
        </p:spPr>
        <p:txBody>
          <a:bodyPr/>
          <a:lstStyle/>
          <a:p>
            <a:endParaRPr lang="en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058EA1-A451-3E3C-DA76-98B04398B4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6A91226-96B3-B040-CDD5-AD9DA1742C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B4216C-033C-26D5-92D0-55059829E6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406335-5C57-F839-617B-78EB161D5D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50" y="1747519"/>
            <a:ext cx="7886700" cy="4264343"/>
          </a:xfrm>
          <a:prstGeom prst="roundRect">
            <a:avLst>
              <a:gd name="adj" fmla="val 6946"/>
            </a:avLst>
          </a:prstGeom>
          <a:ln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11002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FE4F3F-0DA0-8CE4-D450-F9423C66D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4028"/>
            <a:ext cx="6473190" cy="862285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5A3CE7-803C-CCD4-49AA-17413E9B8E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96B2B31-6151-7AFF-A65F-A6C20E311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29A4A-0503-BD96-A89B-02AD280FF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6117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FE4F3F-0DA0-8CE4-D450-F9423C66D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94069"/>
            <a:ext cx="6473190" cy="862285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03479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34E07F2-F37D-8798-B027-63D658B309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10163" y="1819275"/>
            <a:ext cx="3405187" cy="4375150"/>
          </a:xfrm>
          <a:prstGeom prst="roundRect">
            <a:avLst>
              <a:gd name="adj" fmla="val 12490"/>
            </a:avLst>
          </a:prstGeom>
          <a:solidFill>
            <a:srgbClr val="FFFFFF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8F9AB6-07A4-49CE-D2F8-FBE74D5363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AFA5264-2D0E-8FD5-1313-2278F907C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618C681-5B04-60F3-12FA-368B2D18D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91809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FE4F3F-0DA0-8CE4-D450-F9423C66D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4028"/>
            <a:ext cx="6473190" cy="862285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B71D39-6FAE-E3F5-ADEC-B34BA28F4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021174"/>
            <a:ext cx="3822700" cy="1386286"/>
          </a:xfrm>
          <a:solidFill>
            <a:srgbClr val="FFFFFF"/>
          </a:solidFill>
          <a:effectLst>
            <a:softEdge rad="0"/>
          </a:effectLst>
        </p:spPr>
        <p:txBody>
          <a:bodyPr anchor="ctr" anchorCtr="0"/>
          <a:lstStyle>
            <a:lvl1pPr>
              <a:defRPr sz="2000" b="1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487A53E-FB3E-80BF-D804-372CB2E66DC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2650" y="3021174"/>
            <a:ext cx="3822700" cy="1386286"/>
          </a:xfrm>
          <a:solidFill>
            <a:srgbClr val="FFFFFF"/>
          </a:solidFill>
          <a:effectLst>
            <a:softEdge rad="0"/>
          </a:effectLst>
        </p:spPr>
        <p:txBody>
          <a:bodyPr anchor="ctr" anchorCtr="0"/>
          <a:lstStyle>
            <a:lvl1pPr>
              <a:defRPr sz="2000" b="1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F35A7DA-1191-0AFF-9B59-343B8A7B2AA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8650" y="4646774"/>
            <a:ext cx="3822700" cy="1386286"/>
          </a:xfrm>
          <a:solidFill>
            <a:srgbClr val="FFFFFF"/>
          </a:solidFill>
          <a:effectLst>
            <a:softEdge rad="0"/>
          </a:effectLst>
        </p:spPr>
        <p:txBody>
          <a:bodyPr anchor="ctr" anchorCtr="0"/>
          <a:lstStyle>
            <a:lvl1pPr>
              <a:defRPr sz="2000" b="1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99FD8D4-A74E-8B5B-5360-95E0D677070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692650" y="4646774"/>
            <a:ext cx="3822700" cy="1386286"/>
          </a:xfrm>
          <a:solidFill>
            <a:srgbClr val="FFFFFF"/>
          </a:solidFill>
          <a:effectLst>
            <a:softEdge rad="0"/>
          </a:effectLst>
        </p:spPr>
        <p:txBody>
          <a:bodyPr anchor="ctr" anchorCtr="0"/>
          <a:lstStyle>
            <a:lvl1pPr>
              <a:defRPr sz="2000" b="1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61421AB-5382-41E8-5D94-EF8780EE3ED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8650" y="1715835"/>
            <a:ext cx="7886700" cy="1066025"/>
          </a:xfrm>
        </p:spPr>
        <p:txBody>
          <a:bodyPr anchor="ctr" anchorCtr="0"/>
          <a:lstStyle>
            <a:lvl1pPr>
              <a:defRPr sz="2000" b="1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4BFA8A3-1580-330B-B0CE-EF6BB9B9B9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B3A3A2A-39CE-BF4A-B651-7A99A859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A57C8CA-83C0-D8DA-374E-7B8C6C211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380FCB-043A-291D-FEE1-651B5C1B4E17}"/>
              </a:ext>
            </a:extLst>
          </p:cNvPr>
          <p:cNvSpPr txBox="1"/>
          <p:nvPr userDrawn="1"/>
        </p:nvSpPr>
        <p:spPr>
          <a:xfrm>
            <a:off x="1412240" y="15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0875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FE4F3F-0DA0-8CE4-D450-F9423C66D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4028"/>
            <a:ext cx="6473190" cy="862285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61421AB-5382-41E8-5D94-EF8780EE3ED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8650" y="5554658"/>
            <a:ext cx="7886700" cy="456988"/>
          </a:xfrm>
        </p:spPr>
        <p:txBody>
          <a:bodyPr anchor="ctr" anchorCtr="0"/>
          <a:lstStyle>
            <a:lvl1pPr>
              <a:defRPr sz="2000" b="1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4BFA8A3-1580-330B-B0CE-EF6BB9B9B9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B3A3A2A-39CE-BF4A-B651-7A99A859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A57C8CA-83C0-D8DA-374E-7B8C6C211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730C884-4325-B13A-8E33-86D337B7EB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" y="1491018"/>
            <a:ext cx="6473190" cy="3718935"/>
          </a:xfrm>
          <a:prstGeom prst="roundRect">
            <a:avLst>
              <a:gd name="adj" fmla="val 12064"/>
            </a:avLst>
          </a:prstGeom>
          <a:solidFill>
            <a:srgbClr val="FFFFFF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5675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FE4F3F-0DA0-8CE4-D450-F9423C66D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93560"/>
            <a:ext cx="6473190" cy="862285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4BFA8A3-1580-330B-B0CE-EF6BB9B9B9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B3A3A2A-39CE-BF4A-B651-7A99A859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A57C8CA-83C0-D8DA-374E-7B8C6C211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730C884-4325-B13A-8E33-86D337B7EB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" y="3415511"/>
            <a:ext cx="3838354" cy="2230377"/>
          </a:xfrm>
          <a:prstGeom prst="roundRect">
            <a:avLst>
              <a:gd name="adj" fmla="val 12064"/>
            </a:avLst>
          </a:prstGeom>
          <a:solidFill>
            <a:srgbClr val="FFFFFF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BE" dirty="0"/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2BFE7D81-F352-3041-C182-46E81D0D3EC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76995" y="3415511"/>
            <a:ext cx="3838354" cy="2230377"/>
          </a:xfrm>
          <a:prstGeom prst="roundRect">
            <a:avLst>
              <a:gd name="adj" fmla="val 12064"/>
            </a:avLst>
          </a:prstGeom>
          <a:solidFill>
            <a:srgbClr val="FFFFFF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B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AB1E24-80F3-59B7-1EF8-C5F72F80CAC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8650" y="1715835"/>
            <a:ext cx="7886699" cy="1066025"/>
          </a:xfrm>
        </p:spPr>
        <p:txBody>
          <a:bodyPr anchor="ctr" anchorCtr="0"/>
          <a:lstStyle>
            <a:lvl1pPr>
              <a:defRPr sz="2000" b="1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4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gradFill flip="none" rotWithShape="1">
          <a:gsLst>
            <a:gs pos="100000">
              <a:schemeClr val="bg1"/>
            </a:gs>
            <a:gs pos="0">
              <a:schemeClr val="bg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13200" y="4773442"/>
            <a:ext cx="4497387" cy="822918"/>
          </a:xfrm>
        </p:spPr>
        <p:txBody>
          <a:bodyPr anchor="t" anchorCtr="0">
            <a:norm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GB" dirty="0" err="1"/>
              <a:t>Quotee’s</a:t>
            </a:r>
            <a:r>
              <a:rPr lang="en-GB" dirty="0"/>
              <a:t> name (if different from Author)</a:t>
            </a:r>
            <a:br>
              <a:rPr lang="en-GB" dirty="0"/>
            </a:br>
            <a:r>
              <a:rPr lang="en-GB" dirty="0"/>
              <a:t>Position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13200" y="1820218"/>
            <a:ext cx="4497388" cy="2897745"/>
          </a:xfrm>
        </p:spPr>
        <p:txBody>
          <a:bodyPr/>
          <a:lstStyle>
            <a:lvl1pPr marL="0" indent="0" algn="just">
              <a:buNone/>
              <a:defRPr sz="24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01AAB6-E25C-AE86-ADE4-8D36D2784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75442" y="397913"/>
            <a:ext cx="1511941" cy="3981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42C8C5-518C-F960-733A-D650930117D9}"/>
              </a:ext>
            </a:extLst>
          </p:cNvPr>
          <p:cNvSpPr txBox="1"/>
          <p:nvPr userDrawn="1"/>
        </p:nvSpPr>
        <p:spPr>
          <a:xfrm>
            <a:off x="7938924" y="850722"/>
            <a:ext cx="9291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2000" b="0" i="0" dirty="0">
                <a:solidFill>
                  <a:schemeClr val="bg2">
                    <a:lumMod val="20000"/>
                    <a:lumOff val="8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”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9622B59-52AA-4BD6-205A-7C76961975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" y="1127760"/>
            <a:ext cx="3089911" cy="4468600"/>
          </a:xfrm>
          <a:prstGeom prst="roundRect">
            <a:avLst>
              <a:gd name="adj" fmla="val 12064"/>
            </a:avLst>
          </a:prstGeom>
          <a:solidFill>
            <a:schemeClr val="bg1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BE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A00C5DA-E735-436A-C2A1-60982662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EDBE5EB-9635-2D45-917A-4CA618C389CE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4E1685E-A39F-1B90-BE9D-9E3745714E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1590556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y 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FE4F3F-0DA0-8CE4-D450-F9423C66D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48" y="1660295"/>
            <a:ext cx="7886701" cy="1137575"/>
          </a:xfrm>
          <a:prstGeom prst="roundRect">
            <a:avLst>
              <a:gd name="adj" fmla="val 35519"/>
            </a:avLst>
          </a:prstGeom>
          <a:ln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Any questions?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5A3CE7-803C-CCD4-49AA-17413E9B8E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F36807-F6AD-3810-A014-EB09A635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7C9AAA6-C4A9-1E6D-BE90-9D6BF9D2C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46209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gradFill flip="none" rotWithShape="1">
          <a:gsLst>
            <a:gs pos="100000">
              <a:schemeClr val="bg1"/>
            </a:gs>
            <a:gs pos="0">
              <a:schemeClr val="bg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8649" y="5004571"/>
            <a:ext cx="4471385" cy="462511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Insert text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01AAB6-E25C-AE86-ADE4-8D36D2784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149662" y="4277163"/>
            <a:ext cx="2655873" cy="699428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F710ACD-EEFD-DAEC-DCF1-36F62CBD2E80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8649" y="5545484"/>
            <a:ext cx="4471385" cy="93492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Contact information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8889A1-B8CA-2767-1FB2-5452C892BC24}"/>
              </a:ext>
            </a:extLst>
          </p:cNvPr>
          <p:cNvGrpSpPr/>
          <p:nvPr userDrawn="1"/>
        </p:nvGrpSpPr>
        <p:grpSpPr>
          <a:xfrm>
            <a:off x="5477656" y="5651021"/>
            <a:ext cx="3513944" cy="858207"/>
            <a:chOff x="5670696" y="5651021"/>
            <a:chExt cx="3513944" cy="85820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41B4F9-7811-D77B-4C64-8ABBB2C5AE1E}"/>
                </a:ext>
              </a:extLst>
            </p:cNvPr>
            <p:cNvSpPr txBox="1"/>
            <p:nvPr userDrawn="1"/>
          </p:nvSpPr>
          <p:spPr>
            <a:xfrm>
              <a:off x="5670696" y="5651021"/>
              <a:ext cx="2981459" cy="335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12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www.esma.europa.eu</a:t>
              </a:r>
              <a:endParaRPr lang="en-BE" sz="1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FD53A9A-90DB-0E6C-FC54-61DB0380D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732595" y="6318410"/>
              <a:ext cx="188467" cy="18846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2DC4F24-47B5-BC6C-8A3E-EABA5C6521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739598" y="6058028"/>
              <a:ext cx="188467" cy="18846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CFC8CCD-AAC3-9303-F095-8CEF35F881C6}"/>
                </a:ext>
              </a:extLst>
            </p:cNvPr>
            <p:cNvSpPr txBox="1"/>
            <p:nvPr userDrawn="1"/>
          </p:nvSpPr>
          <p:spPr>
            <a:xfrm>
              <a:off x="5921062" y="5983763"/>
              <a:ext cx="3263578" cy="5254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</a:t>
              </a:r>
              <a:r>
                <a:rPr lang="en-GB" sz="1000" kern="1200" dirty="0" err="1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ESMAComms</a:t>
              </a:r>
              <a:endParaRPr lang="en-GB" sz="1000" kern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1200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European Securities and Markets Authority (ESMA)</a:t>
              </a:r>
              <a:endParaRPr lang="en-GB" sz="1000" kern="12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63327F83-AAE5-9FFD-1C68-B26174DEC10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0160" y="0"/>
            <a:ext cx="9154160" cy="4442976"/>
          </a:xfrm>
          <a:custGeom>
            <a:avLst/>
            <a:gdLst>
              <a:gd name="connsiteX0" fmla="*/ 73846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0 w 9144000"/>
              <a:gd name="connsiteY7" fmla="*/ 738467 h 4430713"/>
              <a:gd name="connsiteX8" fmla="*/ 738467 w 9144000"/>
              <a:gd name="connsiteY8" fmla="*/ 0 h 4430713"/>
              <a:gd name="connsiteX0" fmla="*/ 73846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738467 w 9144000"/>
              <a:gd name="connsiteY7" fmla="*/ 0 h 4430713"/>
              <a:gd name="connsiteX0" fmla="*/ 1710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17107 w 9144000"/>
              <a:gd name="connsiteY7" fmla="*/ 0 h 4430713"/>
              <a:gd name="connsiteX0" fmla="*/ 1710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0 w 9144000"/>
              <a:gd name="connsiteY6" fmla="*/ 4430713 h 4430713"/>
              <a:gd name="connsiteX7" fmla="*/ 17107 w 9144000"/>
              <a:gd name="connsiteY7" fmla="*/ 0 h 4430713"/>
              <a:gd name="connsiteX0" fmla="*/ 17107 w 9144000"/>
              <a:gd name="connsiteY0" fmla="*/ 0 h 4430713"/>
              <a:gd name="connsiteX1" fmla="*/ 9144000 w 9144000"/>
              <a:gd name="connsiteY1" fmla="*/ 0 h 4430713"/>
              <a:gd name="connsiteX2" fmla="*/ 9144000 w 9144000"/>
              <a:gd name="connsiteY2" fmla="*/ 0 h 4430713"/>
              <a:gd name="connsiteX3" fmla="*/ 9144000 w 9144000"/>
              <a:gd name="connsiteY3" fmla="*/ 3692246 h 4430713"/>
              <a:gd name="connsiteX4" fmla="*/ 8405533 w 9144000"/>
              <a:gd name="connsiteY4" fmla="*/ 4430713 h 4430713"/>
              <a:gd name="connsiteX5" fmla="*/ 0 w 9144000"/>
              <a:gd name="connsiteY5" fmla="*/ 4430713 h 4430713"/>
              <a:gd name="connsiteX6" fmla="*/ 467360 w 9144000"/>
              <a:gd name="connsiteY6" fmla="*/ 3770313 h 4430713"/>
              <a:gd name="connsiteX7" fmla="*/ 17107 w 9144000"/>
              <a:gd name="connsiteY7" fmla="*/ 0 h 4430713"/>
              <a:gd name="connsiteX0" fmla="*/ 117 w 9127010"/>
              <a:gd name="connsiteY0" fmla="*/ 0 h 4572953"/>
              <a:gd name="connsiteX1" fmla="*/ 9127010 w 9127010"/>
              <a:gd name="connsiteY1" fmla="*/ 0 h 4572953"/>
              <a:gd name="connsiteX2" fmla="*/ 9127010 w 9127010"/>
              <a:gd name="connsiteY2" fmla="*/ 0 h 4572953"/>
              <a:gd name="connsiteX3" fmla="*/ 9127010 w 9127010"/>
              <a:gd name="connsiteY3" fmla="*/ 3692246 h 4572953"/>
              <a:gd name="connsiteX4" fmla="*/ 8388543 w 9127010"/>
              <a:gd name="connsiteY4" fmla="*/ 4430713 h 4572953"/>
              <a:gd name="connsiteX5" fmla="*/ 877090 w 9127010"/>
              <a:gd name="connsiteY5" fmla="*/ 4572953 h 4572953"/>
              <a:gd name="connsiteX6" fmla="*/ 450370 w 9127010"/>
              <a:gd name="connsiteY6" fmla="*/ 3770313 h 4572953"/>
              <a:gd name="connsiteX7" fmla="*/ 117 w 9127010"/>
              <a:gd name="connsiteY7" fmla="*/ 0 h 4572953"/>
              <a:gd name="connsiteX0" fmla="*/ 2403 w 9129296"/>
              <a:gd name="connsiteY0" fmla="*/ 0 h 4572953"/>
              <a:gd name="connsiteX1" fmla="*/ 9129296 w 9129296"/>
              <a:gd name="connsiteY1" fmla="*/ 0 h 4572953"/>
              <a:gd name="connsiteX2" fmla="*/ 9129296 w 9129296"/>
              <a:gd name="connsiteY2" fmla="*/ 0 h 4572953"/>
              <a:gd name="connsiteX3" fmla="*/ 9129296 w 9129296"/>
              <a:gd name="connsiteY3" fmla="*/ 3692246 h 4572953"/>
              <a:gd name="connsiteX4" fmla="*/ 8390829 w 9129296"/>
              <a:gd name="connsiteY4" fmla="*/ 4430713 h 4572953"/>
              <a:gd name="connsiteX5" fmla="*/ 879376 w 9129296"/>
              <a:gd name="connsiteY5" fmla="*/ 4572953 h 4572953"/>
              <a:gd name="connsiteX6" fmla="*/ 5616 w 9129296"/>
              <a:gd name="connsiteY6" fmla="*/ 4186873 h 4572953"/>
              <a:gd name="connsiteX7" fmla="*/ 2403 w 9129296"/>
              <a:gd name="connsiteY7" fmla="*/ 0 h 4572953"/>
              <a:gd name="connsiteX0" fmla="*/ 2403 w 9129296"/>
              <a:gd name="connsiteY0" fmla="*/ 0 h 4572953"/>
              <a:gd name="connsiteX1" fmla="*/ 9129296 w 9129296"/>
              <a:gd name="connsiteY1" fmla="*/ 0 h 4572953"/>
              <a:gd name="connsiteX2" fmla="*/ 9129296 w 9129296"/>
              <a:gd name="connsiteY2" fmla="*/ 0 h 4572953"/>
              <a:gd name="connsiteX3" fmla="*/ 9129296 w 9129296"/>
              <a:gd name="connsiteY3" fmla="*/ 3692246 h 4572953"/>
              <a:gd name="connsiteX4" fmla="*/ 7151309 w 9129296"/>
              <a:gd name="connsiteY4" fmla="*/ 3231833 h 4572953"/>
              <a:gd name="connsiteX5" fmla="*/ 879376 w 9129296"/>
              <a:gd name="connsiteY5" fmla="*/ 4572953 h 4572953"/>
              <a:gd name="connsiteX6" fmla="*/ 5616 w 9129296"/>
              <a:gd name="connsiteY6" fmla="*/ 4186873 h 4572953"/>
              <a:gd name="connsiteX7" fmla="*/ 2403 w 9129296"/>
              <a:gd name="connsiteY7" fmla="*/ 0 h 4572953"/>
              <a:gd name="connsiteX0" fmla="*/ 2403 w 9129296"/>
              <a:gd name="connsiteY0" fmla="*/ 0 h 4572953"/>
              <a:gd name="connsiteX1" fmla="*/ 9129296 w 9129296"/>
              <a:gd name="connsiteY1" fmla="*/ 0 h 4572953"/>
              <a:gd name="connsiteX2" fmla="*/ 9129296 w 9129296"/>
              <a:gd name="connsiteY2" fmla="*/ 0 h 4572953"/>
              <a:gd name="connsiteX3" fmla="*/ 8479056 w 9129296"/>
              <a:gd name="connsiteY3" fmla="*/ 2615286 h 4572953"/>
              <a:gd name="connsiteX4" fmla="*/ 7151309 w 9129296"/>
              <a:gd name="connsiteY4" fmla="*/ 3231833 h 4572953"/>
              <a:gd name="connsiteX5" fmla="*/ 879376 w 9129296"/>
              <a:gd name="connsiteY5" fmla="*/ 4572953 h 4572953"/>
              <a:gd name="connsiteX6" fmla="*/ 5616 w 9129296"/>
              <a:gd name="connsiteY6" fmla="*/ 4186873 h 4572953"/>
              <a:gd name="connsiteX7" fmla="*/ 2403 w 9129296"/>
              <a:gd name="connsiteY7" fmla="*/ 0 h 4572953"/>
              <a:gd name="connsiteX0" fmla="*/ 2403 w 9149616"/>
              <a:gd name="connsiteY0" fmla="*/ 0 h 4572953"/>
              <a:gd name="connsiteX1" fmla="*/ 9129296 w 9149616"/>
              <a:gd name="connsiteY1" fmla="*/ 0 h 4572953"/>
              <a:gd name="connsiteX2" fmla="*/ 9129296 w 9149616"/>
              <a:gd name="connsiteY2" fmla="*/ 0 h 4572953"/>
              <a:gd name="connsiteX3" fmla="*/ 9149616 w 9149616"/>
              <a:gd name="connsiteY3" fmla="*/ 2351126 h 4572953"/>
              <a:gd name="connsiteX4" fmla="*/ 7151309 w 9149616"/>
              <a:gd name="connsiteY4" fmla="*/ 3231833 h 4572953"/>
              <a:gd name="connsiteX5" fmla="*/ 879376 w 9149616"/>
              <a:gd name="connsiteY5" fmla="*/ 4572953 h 4572953"/>
              <a:gd name="connsiteX6" fmla="*/ 5616 w 9149616"/>
              <a:gd name="connsiteY6" fmla="*/ 4186873 h 4572953"/>
              <a:gd name="connsiteX7" fmla="*/ 2403 w 9149616"/>
              <a:gd name="connsiteY7" fmla="*/ 0 h 4572953"/>
              <a:gd name="connsiteX0" fmla="*/ 2403 w 9149616"/>
              <a:gd name="connsiteY0" fmla="*/ 0 h 4572953"/>
              <a:gd name="connsiteX1" fmla="*/ 9129296 w 9149616"/>
              <a:gd name="connsiteY1" fmla="*/ 0 h 4572953"/>
              <a:gd name="connsiteX2" fmla="*/ 9129296 w 9149616"/>
              <a:gd name="connsiteY2" fmla="*/ 0 h 4572953"/>
              <a:gd name="connsiteX3" fmla="*/ 9149616 w 9149616"/>
              <a:gd name="connsiteY3" fmla="*/ 2351126 h 4572953"/>
              <a:gd name="connsiteX4" fmla="*/ 7151309 w 9149616"/>
              <a:gd name="connsiteY4" fmla="*/ 3231833 h 4572953"/>
              <a:gd name="connsiteX5" fmla="*/ 879376 w 9149616"/>
              <a:gd name="connsiteY5" fmla="*/ 4572953 h 4572953"/>
              <a:gd name="connsiteX6" fmla="*/ 5616 w 9149616"/>
              <a:gd name="connsiteY6" fmla="*/ 4186873 h 4572953"/>
              <a:gd name="connsiteX7" fmla="*/ 2403 w 9149616"/>
              <a:gd name="connsiteY7" fmla="*/ 0 h 4572953"/>
              <a:gd name="connsiteX0" fmla="*/ 2403 w 9149616"/>
              <a:gd name="connsiteY0" fmla="*/ 0 h 4572953"/>
              <a:gd name="connsiteX1" fmla="*/ 9129296 w 9149616"/>
              <a:gd name="connsiteY1" fmla="*/ 0 h 4572953"/>
              <a:gd name="connsiteX2" fmla="*/ 9129296 w 9149616"/>
              <a:gd name="connsiteY2" fmla="*/ 0 h 4572953"/>
              <a:gd name="connsiteX3" fmla="*/ 9149616 w 9149616"/>
              <a:gd name="connsiteY3" fmla="*/ 2351126 h 4572953"/>
              <a:gd name="connsiteX4" fmla="*/ 879376 w 9149616"/>
              <a:gd name="connsiteY4" fmla="*/ 4572953 h 4572953"/>
              <a:gd name="connsiteX5" fmla="*/ 5616 w 9149616"/>
              <a:gd name="connsiteY5" fmla="*/ 4186873 h 4572953"/>
              <a:gd name="connsiteX6" fmla="*/ 2403 w 9149616"/>
              <a:gd name="connsiteY6" fmla="*/ 0 h 4572953"/>
              <a:gd name="connsiteX0" fmla="*/ 2403 w 9149616"/>
              <a:gd name="connsiteY0" fmla="*/ 0 h 4250096"/>
              <a:gd name="connsiteX1" fmla="*/ 9129296 w 9149616"/>
              <a:gd name="connsiteY1" fmla="*/ 0 h 4250096"/>
              <a:gd name="connsiteX2" fmla="*/ 9129296 w 9149616"/>
              <a:gd name="connsiteY2" fmla="*/ 0 h 4250096"/>
              <a:gd name="connsiteX3" fmla="*/ 9149616 w 9149616"/>
              <a:gd name="connsiteY3" fmla="*/ 2351126 h 4250096"/>
              <a:gd name="connsiteX4" fmla="*/ 5616 w 9149616"/>
              <a:gd name="connsiteY4" fmla="*/ 4186873 h 4250096"/>
              <a:gd name="connsiteX5" fmla="*/ 2403 w 9149616"/>
              <a:gd name="connsiteY5" fmla="*/ 0 h 4250096"/>
              <a:gd name="connsiteX0" fmla="*/ 6947 w 9154160"/>
              <a:gd name="connsiteY0" fmla="*/ 0 h 4240285"/>
              <a:gd name="connsiteX1" fmla="*/ 9133840 w 9154160"/>
              <a:gd name="connsiteY1" fmla="*/ 0 h 4240285"/>
              <a:gd name="connsiteX2" fmla="*/ 9133840 w 9154160"/>
              <a:gd name="connsiteY2" fmla="*/ 0 h 4240285"/>
              <a:gd name="connsiteX3" fmla="*/ 9154160 w 9154160"/>
              <a:gd name="connsiteY3" fmla="*/ 2351126 h 4240285"/>
              <a:gd name="connsiteX4" fmla="*/ 0 w 9154160"/>
              <a:gd name="connsiteY4" fmla="*/ 4176713 h 4240285"/>
              <a:gd name="connsiteX5" fmla="*/ 6947 w 9154160"/>
              <a:gd name="connsiteY5" fmla="*/ 0 h 4240285"/>
              <a:gd name="connsiteX0" fmla="*/ 6947 w 9154160"/>
              <a:gd name="connsiteY0" fmla="*/ 0 h 4374195"/>
              <a:gd name="connsiteX1" fmla="*/ 9133840 w 9154160"/>
              <a:gd name="connsiteY1" fmla="*/ 0 h 4374195"/>
              <a:gd name="connsiteX2" fmla="*/ 9133840 w 9154160"/>
              <a:gd name="connsiteY2" fmla="*/ 0 h 4374195"/>
              <a:gd name="connsiteX3" fmla="*/ 9154160 w 9154160"/>
              <a:gd name="connsiteY3" fmla="*/ 2351126 h 4374195"/>
              <a:gd name="connsiteX4" fmla="*/ 0 w 9154160"/>
              <a:gd name="connsiteY4" fmla="*/ 4176713 h 4374195"/>
              <a:gd name="connsiteX5" fmla="*/ 6947 w 9154160"/>
              <a:gd name="connsiteY5" fmla="*/ 0 h 4374195"/>
              <a:gd name="connsiteX0" fmla="*/ 6947 w 9154160"/>
              <a:gd name="connsiteY0" fmla="*/ 0 h 4443538"/>
              <a:gd name="connsiteX1" fmla="*/ 9133840 w 9154160"/>
              <a:gd name="connsiteY1" fmla="*/ 0 h 4443538"/>
              <a:gd name="connsiteX2" fmla="*/ 9133840 w 9154160"/>
              <a:gd name="connsiteY2" fmla="*/ 0 h 4443538"/>
              <a:gd name="connsiteX3" fmla="*/ 9154160 w 9154160"/>
              <a:gd name="connsiteY3" fmla="*/ 2351126 h 4443538"/>
              <a:gd name="connsiteX4" fmla="*/ 0 w 9154160"/>
              <a:gd name="connsiteY4" fmla="*/ 4176713 h 4443538"/>
              <a:gd name="connsiteX5" fmla="*/ 6947 w 9154160"/>
              <a:gd name="connsiteY5" fmla="*/ 0 h 4443538"/>
              <a:gd name="connsiteX0" fmla="*/ 6947 w 9154160"/>
              <a:gd name="connsiteY0" fmla="*/ 0 h 4451796"/>
              <a:gd name="connsiteX1" fmla="*/ 9133840 w 9154160"/>
              <a:gd name="connsiteY1" fmla="*/ 0 h 4451796"/>
              <a:gd name="connsiteX2" fmla="*/ 9133840 w 9154160"/>
              <a:gd name="connsiteY2" fmla="*/ 0 h 4451796"/>
              <a:gd name="connsiteX3" fmla="*/ 9154160 w 9154160"/>
              <a:gd name="connsiteY3" fmla="*/ 2351126 h 4451796"/>
              <a:gd name="connsiteX4" fmla="*/ 0 w 9154160"/>
              <a:gd name="connsiteY4" fmla="*/ 4176713 h 4451796"/>
              <a:gd name="connsiteX5" fmla="*/ 6947 w 9154160"/>
              <a:gd name="connsiteY5" fmla="*/ 0 h 4451796"/>
              <a:gd name="connsiteX0" fmla="*/ 6947 w 9154160"/>
              <a:gd name="connsiteY0" fmla="*/ 0 h 4451796"/>
              <a:gd name="connsiteX1" fmla="*/ 9133840 w 9154160"/>
              <a:gd name="connsiteY1" fmla="*/ 0 h 4451796"/>
              <a:gd name="connsiteX2" fmla="*/ 9154160 w 9154160"/>
              <a:gd name="connsiteY2" fmla="*/ 10160 h 4451796"/>
              <a:gd name="connsiteX3" fmla="*/ 9154160 w 9154160"/>
              <a:gd name="connsiteY3" fmla="*/ 2351126 h 4451796"/>
              <a:gd name="connsiteX4" fmla="*/ 0 w 9154160"/>
              <a:gd name="connsiteY4" fmla="*/ 4176713 h 4451796"/>
              <a:gd name="connsiteX5" fmla="*/ 6947 w 9154160"/>
              <a:gd name="connsiteY5" fmla="*/ 0 h 4451796"/>
              <a:gd name="connsiteX0" fmla="*/ 6947 w 9154160"/>
              <a:gd name="connsiteY0" fmla="*/ 0 h 4442976"/>
              <a:gd name="connsiteX1" fmla="*/ 9133840 w 9154160"/>
              <a:gd name="connsiteY1" fmla="*/ 0 h 4442976"/>
              <a:gd name="connsiteX2" fmla="*/ 9154160 w 9154160"/>
              <a:gd name="connsiteY2" fmla="*/ 10160 h 4442976"/>
              <a:gd name="connsiteX3" fmla="*/ 9154160 w 9154160"/>
              <a:gd name="connsiteY3" fmla="*/ 2351126 h 4442976"/>
              <a:gd name="connsiteX4" fmla="*/ 0 w 9154160"/>
              <a:gd name="connsiteY4" fmla="*/ 4166553 h 4442976"/>
              <a:gd name="connsiteX5" fmla="*/ 6947 w 9154160"/>
              <a:gd name="connsiteY5" fmla="*/ 0 h 444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4160" h="4442976">
                <a:moveTo>
                  <a:pt x="6947" y="0"/>
                </a:moveTo>
                <a:lnTo>
                  <a:pt x="9133840" y="0"/>
                </a:lnTo>
                <a:lnTo>
                  <a:pt x="9154160" y="10160"/>
                </a:lnTo>
                <a:lnTo>
                  <a:pt x="9154160" y="2351126"/>
                </a:lnTo>
                <a:cubicBezTo>
                  <a:pt x="6363547" y="3800778"/>
                  <a:pt x="3048535" y="5005447"/>
                  <a:pt x="0" y="4166553"/>
                </a:cubicBezTo>
                <a:cubicBezTo>
                  <a:pt x="5702" y="2689649"/>
                  <a:pt x="-1607" y="2215356"/>
                  <a:pt x="6947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34353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FE4F3F-0DA0-8CE4-D450-F9423C66D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/>
          <a:stretch/>
        </p:blipFill>
        <p:spPr>
          <a:xfrm>
            <a:off x="5524674" y="3157816"/>
            <a:ext cx="3619326" cy="285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4028"/>
            <a:ext cx="6473190" cy="862285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5A3CE7-803C-CCD4-49AA-17413E9B8E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442" y="401428"/>
            <a:ext cx="1511941" cy="41192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96B2B31-6151-7AFF-A65F-A6C20E311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8924" y="6356351"/>
            <a:ext cx="576426" cy="365125"/>
          </a:xfrm>
        </p:spPr>
        <p:txBody>
          <a:bodyPr/>
          <a:lstStyle/>
          <a:p>
            <a:fld id="{DEDBE5EB-9635-2D45-917A-4CA618C389CE}" type="slidenum">
              <a:rPr lang="en-BE" smtClean="0"/>
              <a:t>‹#›</a:t>
            </a:fld>
            <a:endParaRPr lang="en-B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29A4A-0503-BD96-A89B-02AD280FF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F245E28-8896-BD80-731D-9DCFEFF214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49492" y="6356350"/>
            <a:ext cx="1104900" cy="3651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pPr lvl="0"/>
            <a:r>
              <a:rPr lang="nl-BE" sz="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ESMA REGULAR USE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7021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45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49" y="6356351"/>
            <a:ext cx="50507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38924" y="6356351"/>
            <a:ext cx="576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DEDBE5EB-9635-2D45-917A-4CA618C389CE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DB53AB5-218F-9CC9-B3FF-3CA6F2397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2969" y="6356351"/>
            <a:ext cx="814995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ABDAED-A5FB-724C-B27C-C240DB4CA0EE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9921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62" r:id="rId3"/>
    <p:sldLayoutId id="2147483674" r:id="rId4"/>
    <p:sldLayoutId id="2147483673" r:id="rId5"/>
    <p:sldLayoutId id="2147483676" r:id="rId6"/>
    <p:sldLayoutId id="2147483677" r:id="rId7"/>
    <p:sldLayoutId id="2147483663" r:id="rId8"/>
    <p:sldLayoutId id="2147483675" r:id="rId9"/>
    <p:sldLayoutId id="2147483672" r:id="rId10"/>
    <p:sldLayoutId id="214748367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ma.europa.eu/press-news/esma-news/esma-sees-high-risk-investors-in-non-regulated-crypto-assets#:~:text=The%20ESAs%20remind%20consumers%20that%20some%20crypto-assets%20are,including%20the%20possibility%20of%20losing%20all%20their%20money." TargetMode="External"/><Relationship Id="rId2" Type="http://schemas.openxmlformats.org/officeDocument/2006/relationships/hyperlink" Target="https://www.esma.europa.eu/sites/default/files/library/esa_2022_15_joint_esas_warning_on_crypto-assets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esma.europa.eu/sites/default/files/library/esma50-157-1391_crypto_advice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864BB-61A9-53A3-2A31-E3016D288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MiCA</a:t>
            </a:r>
            <a:r>
              <a:rPr lang="en-GB" dirty="0"/>
              <a:t> and the role of ESMA</a:t>
            </a:r>
            <a:endParaRPr lang="en-BE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91C0EE0-B3AF-C0F0-E988-0D606FEC771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054696-975F-E55E-6DC6-B5DBA891DA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Elena Brannetti, Senior Legal Officer, ESMA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270889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57E0-973A-0D9B-7C06-F264680F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 of Contents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30C90-4536-A2D0-226B-0E939DDB8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2</a:t>
            </a:fld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F0117-D42B-C652-2428-5F21920F9D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E3687D-BFA9-0A5E-D313-E7EC107B6A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Before MiCA</a:t>
            </a:r>
          </a:p>
          <a:p>
            <a:r>
              <a:rPr lang="it-IT" dirty="0"/>
              <a:t>MiCA – entry into application</a:t>
            </a:r>
          </a:p>
          <a:p>
            <a:r>
              <a:rPr lang="it-IT" dirty="0"/>
              <a:t>MiCA – types of crypto-assets</a:t>
            </a:r>
          </a:p>
          <a:p>
            <a:r>
              <a:rPr lang="it-IT" dirty="0"/>
              <a:t>MiCA – issuers of crypto-assets</a:t>
            </a:r>
          </a:p>
          <a:p>
            <a:r>
              <a:rPr lang="it-IT" dirty="0"/>
              <a:t>MiCA – crypto-asset service providers</a:t>
            </a:r>
          </a:p>
          <a:p>
            <a:r>
              <a:rPr lang="it-IT" dirty="0"/>
              <a:t>MiCA – provisions on market abuse</a:t>
            </a:r>
          </a:p>
          <a:p>
            <a:r>
              <a:rPr lang="it-IT" dirty="0"/>
              <a:t>MiCA – the role of ESMA: (i) technical standards</a:t>
            </a:r>
          </a:p>
          <a:p>
            <a:r>
              <a:rPr lang="it-IT" dirty="0"/>
              <a:t>MiCA – the role of ESMA: (ii) guidelines</a:t>
            </a:r>
          </a:p>
          <a:p>
            <a:r>
              <a:rPr lang="it-IT" dirty="0"/>
              <a:t>MiCA – further roles for ESMA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4641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9DC2-4504-7A9E-E850-4ECF367DA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Before MiCA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D5F85-E8F3-1237-E17A-2CDD81284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1488"/>
            <a:ext cx="7886700" cy="4679678"/>
          </a:xfrm>
        </p:spPr>
        <p:txBody>
          <a:bodyPr>
            <a:normAutofit fontScale="62500" lnSpcReduction="20000"/>
          </a:bodyPr>
          <a:lstStyle/>
          <a:p>
            <a:r>
              <a:rPr lang="it-IT" dirty="0"/>
              <a:t>No EU-harmonized discipline on crypto-assets and related services</a:t>
            </a:r>
          </a:p>
          <a:p>
            <a:endParaRPr lang="it-IT" dirty="0"/>
          </a:p>
          <a:p>
            <a:r>
              <a:rPr lang="it-IT" dirty="0"/>
              <a:t>ESMA issued several warnings on risks of crypto-assets*, including:</a:t>
            </a:r>
          </a:p>
          <a:p>
            <a:pPr lvl="1"/>
            <a:r>
              <a:rPr lang="it-IT" dirty="0"/>
              <a:t>Extreme price movements</a:t>
            </a:r>
          </a:p>
          <a:p>
            <a:pPr lvl="1"/>
            <a:r>
              <a:rPr lang="it-IT" dirty="0"/>
              <a:t>Misleading information</a:t>
            </a:r>
          </a:p>
          <a:p>
            <a:pPr lvl="1"/>
            <a:r>
              <a:rPr lang="it-IT" dirty="0"/>
              <a:t>Absence of protection</a:t>
            </a:r>
          </a:p>
          <a:p>
            <a:pPr lvl="1"/>
            <a:r>
              <a:rPr lang="it-IT" dirty="0"/>
              <a:t>Product complexity</a:t>
            </a:r>
          </a:p>
          <a:p>
            <a:pPr lvl="1"/>
            <a:r>
              <a:rPr lang="it-IT" dirty="0"/>
              <a:t>Risk of fraud and market manipulation</a:t>
            </a:r>
          </a:p>
          <a:p>
            <a:pPr lvl="1"/>
            <a:r>
              <a:rPr lang="it-IT" dirty="0"/>
              <a:t>Hacks, operational risks and security issues</a:t>
            </a:r>
          </a:p>
          <a:p>
            <a:pPr lvl="1"/>
            <a:endParaRPr lang="it-IT" dirty="0"/>
          </a:p>
          <a:p>
            <a:r>
              <a:rPr lang="it-IT" dirty="0"/>
              <a:t>Technical advice to the Commission on initial coin offerings and crypto-assets**</a:t>
            </a:r>
          </a:p>
          <a:p>
            <a:endParaRPr lang="it-IT" dirty="0"/>
          </a:p>
          <a:p>
            <a:pPr marL="0" indent="0">
              <a:buNone/>
            </a:pPr>
            <a:r>
              <a:rPr lang="en-GB" sz="17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 </a:t>
            </a:r>
            <a:r>
              <a:rPr lang="en-GB" sz="1700" dirty="0">
                <a:hlinkClick r:id="rId2"/>
              </a:rPr>
              <a:t>esa_2022_15_joint_esas_warning_on_crypto-assets.pdf (europa.eu)</a:t>
            </a:r>
            <a:endParaRPr lang="it-IT" sz="1700" dirty="0"/>
          </a:p>
          <a:p>
            <a:pPr marL="0" indent="0">
              <a:buNone/>
            </a:pPr>
            <a:r>
              <a:rPr lang="en-GB" sz="17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 </a:t>
            </a:r>
            <a:r>
              <a:rPr lang="en-GB" sz="1700" dirty="0">
                <a:hlinkClick r:id="rId3"/>
              </a:rPr>
              <a:t>ESMA sees high risk for investors in non-regulated crypto assets (europa.eu)</a:t>
            </a:r>
            <a:endParaRPr lang="en-GB" sz="1700" dirty="0"/>
          </a:p>
          <a:p>
            <a:pPr marL="0" indent="0">
              <a:buNone/>
            </a:pPr>
            <a:r>
              <a:rPr lang="en-GB" sz="1700" dirty="0"/>
              <a:t>** </a:t>
            </a:r>
            <a:r>
              <a:rPr lang="pt-BR" sz="1700" dirty="0">
                <a:hlinkClick r:id="rId4"/>
              </a:rPr>
              <a:t>esma50-157-1391_crypto_advice.pdf (europa.eu)</a:t>
            </a:r>
            <a:endParaRPr lang="en-BE" sz="17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E1F58-5F95-D537-8328-17C5D3BA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3</a:t>
            </a:fld>
            <a:endParaRPr lang="en-B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E8210A-0A78-FE6E-F8DF-82FB25C320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95376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9DC2-4504-7A9E-E850-4ECF367DA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MiCA – entry into application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E1F58-5F95-D537-8328-17C5D3BA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4</a:t>
            </a:fld>
            <a:endParaRPr lang="en-B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E8210A-0A78-FE6E-F8DF-82FB25C320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7D409D-1D54-7935-1350-A5A99D4B6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475" t="11137" r="8181" b="25540"/>
          <a:stretch/>
        </p:blipFill>
        <p:spPr bwMode="auto">
          <a:xfrm>
            <a:off x="628650" y="1734074"/>
            <a:ext cx="7886700" cy="39740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260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9DC2-4504-7A9E-E850-4ECF367DA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MiCA – types of crypto-assets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E1F58-5F95-D537-8328-17C5D3BA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5</a:t>
            </a:fld>
            <a:endParaRPr lang="en-B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E8210A-0A78-FE6E-F8DF-82FB25C320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9F12820A-3B05-EE77-FE15-01AE85D49F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806882"/>
              </p:ext>
            </p:extLst>
          </p:nvPr>
        </p:nvGraphicFramePr>
        <p:xfrm>
          <a:off x="541564" y="1494699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734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7BCA-3500-145F-0FC1-C8F2F99A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MiCA – issuers of crypto-assets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6B662-38AA-423D-C6A6-ED359B23D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1800" b="1" dirty="0"/>
              <a:t>Issuers</a:t>
            </a:r>
            <a:r>
              <a:rPr lang="en-GB" sz="1800" dirty="0"/>
              <a:t> of crypto assets other than ART or EMT</a:t>
            </a:r>
          </a:p>
          <a:p>
            <a:pPr lvl="1"/>
            <a:r>
              <a:rPr lang="en-GB" sz="1200" dirty="0"/>
              <a:t>Offers to the public, admission to trading – no registration required</a:t>
            </a:r>
          </a:p>
          <a:p>
            <a:pPr lvl="1"/>
            <a:r>
              <a:rPr lang="en-GB" sz="1200" dirty="0"/>
              <a:t>White paper notified to the national competent authority</a:t>
            </a:r>
          </a:p>
          <a:p>
            <a:pPr lvl="1"/>
            <a:r>
              <a:rPr lang="en-GB" sz="1200" dirty="0"/>
              <a:t>Marketing communication</a:t>
            </a:r>
          </a:p>
          <a:p>
            <a:pPr lvl="1"/>
            <a:r>
              <a:rPr lang="en-GB" sz="1200" dirty="0"/>
              <a:t>General obligations</a:t>
            </a:r>
          </a:p>
          <a:p>
            <a:pPr eaLnBrk="1" hangingPunct="1"/>
            <a:r>
              <a:rPr lang="en-GB" sz="1800" b="1" dirty="0"/>
              <a:t>Issuers</a:t>
            </a:r>
            <a:r>
              <a:rPr lang="en-GB" sz="1800" dirty="0"/>
              <a:t> of asset-referenced tokens (</a:t>
            </a:r>
            <a:r>
              <a:rPr lang="en-GB" sz="1800" b="1" dirty="0"/>
              <a:t>ART</a:t>
            </a:r>
            <a:r>
              <a:rPr lang="en-GB" sz="1800" dirty="0"/>
              <a:t>)</a:t>
            </a:r>
          </a:p>
          <a:p>
            <a:pPr lvl="1"/>
            <a:r>
              <a:rPr lang="en-GB" sz="1200" dirty="0"/>
              <a:t>Application for authorisation</a:t>
            </a:r>
          </a:p>
          <a:p>
            <a:pPr lvl="1"/>
            <a:r>
              <a:rPr lang="en-GB" sz="1200" dirty="0"/>
              <a:t>White paper approved by national competent authority and marketing communication</a:t>
            </a:r>
          </a:p>
          <a:p>
            <a:pPr lvl="1"/>
            <a:r>
              <a:rPr lang="en-GB" sz="1200" dirty="0"/>
              <a:t>Specific obligations and requirements (own funds, reserves of assets, rights of ARTs holders)</a:t>
            </a:r>
          </a:p>
          <a:p>
            <a:pPr lvl="1"/>
            <a:r>
              <a:rPr lang="en-GB" sz="1200" dirty="0"/>
              <a:t>Significant ARTs - Specific additional obligations arriving from the systemic nature of the crypto asset</a:t>
            </a:r>
          </a:p>
          <a:p>
            <a:pPr lvl="1"/>
            <a:endParaRPr lang="en-GB" sz="1200" dirty="0"/>
          </a:p>
          <a:p>
            <a:pPr eaLnBrk="1" hangingPunct="1"/>
            <a:r>
              <a:rPr lang="en-GB" sz="1800" b="1" dirty="0"/>
              <a:t>Issuers</a:t>
            </a:r>
            <a:r>
              <a:rPr lang="en-GB" sz="1800" dirty="0"/>
              <a:t> of electronic money tokens (</a:t>
            </a:r>
            <a:r>
              <a:rPr lang="en-GB" sz="1800" b="1" dirty="0"/>
              <a:t>EMT</a:t>
            </a:r>
            <a:r>
              <a:rPr lang="en-GB" sz="1800" dirty="0"/>
              <a:t>)</a:t>
            </a:r>
          </a:p>
          <a:p>
            <a:pPr lvl="1"/>
            <a:r>
              <a:rPr lang="en-GB" sz="1200" dirty="0"/>
              <a:t>White paper (notified to national competent authority), marketing communication </a:t>
            </a:r>
          </a:p>
          <a:p>
            <a:pPr lvl="1"/>
            <a:r>
              <a:rPr lang="en-GB" sz="1200" dirty="0"/>
              <a:t>Specific obligations and requirements (issuers are credit institutions and electronic money institutions)</a:t>
            </a:r>
          </a:p>
          <a:p>
            <a:pPr lvl="1"/>
            <a:r>
              <a:rPr lang="en-GB" sz="1200" dirty="0"/>
              <a:t>Significant EMTs - Specific additional obligations arriving from the systemic nature of the crypto asset</a:t>
            </a:r>
          </a:p>
          <a:p>
            <a:pPr lvl="1"/>
            <a:endParaRPr lang="en-GB" sz="1200" dirty="0"/>
          </a:p>
          <a:p>
            <a:pPr lvl="1"/>
            <a:endParaRPr lang="en-GB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F6D44-4869-A31F-26F6-58BFBE55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6</a:t>
            </a:fld>
            <a:endParaRPr lang="en-BE"/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E5870596-8690-75EC-5B75-C7E907BF7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1360" y="6356351"/>
            <a:ext cx="863600" cy="365125"/>
          </a:xfrm>
        </p:spPr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32992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7BCA-3500-145F-0FC1-C8F2F99A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" y="136525"/>
            <a:ext cx="6669133" cy="862285"/>
          </a:xfrm>
        </p:spPr>
        <p:txBody>
          <a:bodyPr/>
          <a:lstStyle/>
          <a:p>
            <a:r>
              <a:rPr lang="it-IT" dirty="0"/>
              <a:t>MiCA – crypto-asset service providers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F6D44-4869-A31F-26F6-58BFBE55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7</a:t>
            </a:fld>
            <a:endParaRPr lang="en-B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46CC49-CAEC-BC5B-7C74-9D1BA0FC4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1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Crypto-Asset Service providers </a:t>
            </a:r>
            <a:r>
              <a:rPr lang="en-GB" sz="1800" b="0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(CASP)</a:t>
            </a:r>
            <a:r>
              <a:rPr lang="en-US" sz="1800" b="0" i="0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379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Application and Authorisation</a:t>
            </a:r>
            <a:r>
              <a:rPr lang="en-US" sz="1800" b="0" i="0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379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General obligations</a:t>
            </a:r>
            <a:r>
              <a:rPr lang="en-US" sz="1800" b="0" i="0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379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Specific obligations</a:t>
            </a:r>
            <a:r>
              <a:rPr lang="en-US" sz="1800" b="0" i="0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​ - depending on the crypto-asset services provided</a:t>
            </a:r>
            <a:endParaRPr lang="en-US" b="0" i="0" dirty="0">
              <a:solidFill>
                <a:srgbClr val="00379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Significant </a:t>
            </a:r>
            <a:r>
              <a:rPr lang="en-GB" sz="1800" b="1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Crypto-Asset Service Provider </a:t>
            </a:r>
            <a:r>
              <a:rPr lang="en-GB" sz="1800" b="0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GB" sz="1800" b="0" i="0" u="none" strike="noStrike" dirty="0" err="1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sCASP</a:t>
            </a:r>
            <a:r>
              <a:rPr lang="en-GB" sz="1800" b="0" i="0" u="none" strike="noStrike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en-US" sz="1800" b="0" i="0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379F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​‘crypto-asset service’ means any of the following services and activities relating to any crypto-asset:</a:t>
            </a:r>
          </a:p>
          <a:p>
            <a:pPr marL="457200" lvl="1" indent="0" fontAlgn="base">
              <a:buNone/>
            </a:pPr>
            <a:r>
              <a:rPr lang="en-GB" sz="1400" b="0" i="0" dirty="0">
                <a:solidFill>
                  <a:srgbClr val="00379F"/>
                </a:solidFill>
                <a:effectLst/>
                <a:latin typeface="Arial" panose="020B0604020202020204" pitchFamily="34" charset="0"/>
              </a:rPr>
              <a:t>(a) providing custody and administration of crypto-assets on behalf of clients;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(b) operation of a trading platform for crypto-assets;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(c) exchange of crypto-assets for funds;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(d) exchange of crypto-assets for other crypto-assets;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(e) execution of orders for crypto-assets on behalf of clients;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(f) placing of crypto-assets;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(g) reception and transmission of orders for crypto-assets on behalf of clients;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(h) providing advice on crypto-assets;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(i) providing portfolio management on crypto-assets;</a:t>
            </a:r>
          </a:p>
          <a:p>
            <a:pPr marL="457200" lvl="1" indent="0" fontAlgn="base">
              <a:buNone/>
            </a:pPr>
            <a:r>
              <a:rPr lang="en-GB" sz="1400" dirty="0">
                <a:solidFill>
                  <a:srgbClr val="00379F"/>
                </a:solidFill>
              </a:rPr>
              <a:t>(j) providing transfer services for crypto-assets on behalf of clients;</a:t>
            </a:r>
          </a:p>
          <a:p>
            <a:endParaRPr lang="en-GB" dirty="0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B0B25065-F856-0EE8-A4C6-8EF6DED1E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0725" y="6356350"/>
            <a:ext cx="863600" cy="365125"/>
          </a:xfrm>
        </p:spPr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875762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7BCA-3500-145F-0FC1-C8F2F99A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" y="136525"/>
            <a:ext cx="6669133" cy="862285"/>
          </a:xfrm>
        </p:spPr>
        <p:txBody>
          <a:bodyPr/>
          <a:lstStyle/>
          <a:p>
            <a:r>
              <a:rPr lang="it-IT" dirty="0"/>
              <a:t>MiCA – provisions on market abuse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F6D44-4869-A31F-26F6-58BFBE55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8</a:t>
            </a:fld>
            <a:endParaRPr lang="en-BE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B0B25065-F856-0EE8-A4C6-8EF6DED1E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0725" y="6356350"/>
            <a:ext cx="863600" cy="365125"/>
          </a:xfrm>
        </p:spPr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5B64A3D8-5A94-730F-166E-70C781A936F9}"/>
              </a:ext>
            </a:extLst>
          </p:cNvPr>
          <p:cNvSpPr/>
          <p:nvPr/>
        </p:nvSpPr>
        <p:spPr>
          <a:xfrm>
            <a:off x="6486849" y="1563828"/>
            <a:ext cx="1718280" cy="1008112"/>
          </a:xfrm>
          <a:prstGeom prst="flowChartAlternateProcess">
            <a:avLst/>
          </a:prstGeom>
          <a:solidFill>
            <a:srgbClr val="CCECFF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Prohibition of insider dealing 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A44F9373-EC49-AF5F-3B73-1755BD18F8CB}"/>
              </a:ext>
            </a:extLst>
          </p:cNvPr>
          <p:cNvSpPr/>
          <p:nvPr/>
        </p:nvSpPr>
        <p:spPr>
          <a:xfrm>
            <a:off x="1124851" y="1563828"/>
            <a:ext cx="1718280" cy="1008112"/>
          </a:xfrm>
          <a:prstGeom prst="flowChartAlternateProcess">
            <a:avLst/>
          </a:prstGeom>
          <a:solidFill>
            <a:srgbClr val="CCECFF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Prohibition of market manipulation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2EDF7CE8-2BCE-4DBB-A46A-1A5AF4F04D38}"/>
              </a:ext>
            </a:extLst>
          </p:cNvPr>
          <p:cNvSpPr/>
          <p:nvPr/>
        </p:nvSpPr>
        <p:spPr>
          <a:xfrm>
            <a:off x="3866530" y="1563828"/>
            <a:ext cx="1718282" cy="1008113"/>
          </a:xfrm>
          <a:prstGeom prst="flowChartAlternateProcess">
            <a:avLst/>
          </a:prstGeom>
          <a:solidFill>
            <a:srgbClr val="CCECFF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Prohibition of selective disclosure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AE79F71-F54C-DDE1-C676-96A4416CE62C}"/>
              </a:ext>
            </a:extLst>
          </p:cNvPr>
          <p:cNvSpPr/>
          <p:nvPr/>
        </p:nvSpPr>
        <p:spPr>
          <a:xfrm>
            <a:off x="445769" y="1339105"/>
            <a:ext cx="8396937" cy="1425542"/>
          </a:xfrm>
          <a:prstGeom prst="roundRect">
            <a:avLst/>
          </a:prstGeom>
          <a:noFill/>
          <a:ln w="76200">
            <a:solidFill>
              <a:schemeClr val="tx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58BA6A5D-6F49-EAD8-F176-07272AFF5FBE}"/>
              </a:ext>
            </a:extLst>
          </p:cNvPr>
          <p:cNvSpPr/>
          <p:nvPr/>
        </p:nvSpPr>
        <p:spPr>
          <a:xfrm>
            <a:off x="741389" y="3459912"/>
            <a:ext cx="1734201" cy="100811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Definition of inside information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1EE28F1D-D05E-FD9E-1611-E36AC974B2BA}"/>
              </a:ext>
            </a:extLst>
          </p:cNvPr>
          <p:cNvSpPr/>
          <p:nvPr/>
        </p:nvSpPr>
        <p:spPr>
          <a:xfrm>
            <a:off x="6585926" y="5463979"/>
            <a:ext cx="1734201" cy="1008112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Powers of Competent Authorities</a:t>
            </a: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ED9087C1-6328-3094-45B0-436B86A5B7DF}"/>
              </a:ext>
            </a:extLst>
          </p:cNvPr>
          <p:cNvSpPr/>
          <p:nvPr/>
        </p:nvSpPr>
        <p:spPr>
          <a:xfrm>
            <a:off x="1124851" y="5476490"/>
            <a:ext cx="1734201" cy="100811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Public disclosure of inside information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0DF4D4E6-B49F-54A3-14A6-36B91B6100ED}"/>
              </a:ext>
            </a:extLst>
          </p:cNvPr>
          <p:cNvSpPr/>
          <p:nvPr/>
        </p:nvSpPr>
        <p:spPr>
          <a:xfrm>
            <a:off x="6854390" y="3459912"/>
            <a:ext cx="1734201" cy="1008112"/>
          </a:xfrm>
          <a:prstGeom prst="flowChartAlternateProcess">
            <a:avLst/>
          </a:prstGeom>
          <a:solidFill>
            <a:schemeClr val="bg1">
              <a:alpha val="7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Cooperation between NCAs, ESMA and EBA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A6AD4F1C-DE1E-80DE-6C65-FC40DD566D23}"/>
              </a:ext>
            </a:extLst>
          </p:cNvPr>
          <p:cNvSpPr/>
          <p:nvPr/>
        </p:nvSpPr>
        <p:spPr>
          <a:xfrm>
            <a:off x="3850611" y="5513739"/>
            <a:ext cx="1734201" cy="100811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chemeClr val="tx1"/>
                </a:solidFill>
              </a:rPr>
              <a:t>Prevention and detection of market abuse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3A944BF-C7FD-68F7-FCC8-9F21FA5A2FED}"/>
              </a:ext>
            </a:extLst>
          </p:cNvPr>
          <p:cNvSpPr/>
          <p:nvPr/>
        </p:nvSpPr>
        <p:spPr>
          <a:xfrm>
            <a:off x="3597782" y="3332596"/>
            <a:ext cx="2134416" cy="1262743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MiCA</a:t>
            </a:r>
            <a:endParaRPr lang="en-GB" sz="3600" dirty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4C3C41B-43FD-7028-9C65-0740C326F32B}"/>
              </a:ext>
            </a:extLst>
          </p:cNvPr>
          <p:cNvCxnSpPr>
            <a:stCxn id="18" idx="6"/>
            <a:endCxn id="16" idx="1"/>
          </p:cNvCxnSpPr>
          <p:nvPr/>
        </p:nvCxnSpPr>
        <p:spPr>
          <a:xfrm>
            <a:off x="5732198" y="3963968"/>
            <a:ext cx="1122192" cy="0"/>
          </a:xfrm>
          <a:prstGeom prst="straightConnector1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EF3FF1B-C2E0-D4A6-EE54-D199740CDB41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5303852" y="4468024"/>
            <a:ext cx="1282074" cy="1500011"/>
          </a:xfrm>
          <a:prstGeom prst="straightConnector1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2C873CC-CB8B-7094-1494-A2E31A7BD893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4706019" y="4601261"/>
            <a:ext cx="11693" cy="912478"/>
          </a:xfrm>
          <a:prstGeom prst="straightConnector1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CEDB7DE-A7A4-E2A8-B57D-874AFF690E4F}"/>
              </a:ext>
            </a:extLst>
          </p:cNvPr>
          <p:cNvCxnSpPr>
            <a:cxnSpLocks/>
          </p:cNvCxnSpPr>
          <p:nvPr/>
        </p:nvCxnSpPr>
        <p:spPr>
          <a:xfrm flipH="1" flipV="1">
            <a:off x="4680795" y="2767433"/>
            <a:ext cx="20752" cy="565163"/>
          </a:xfrm>
          <a:prstGeom prst="straightConnector1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C82986-5705-4693-3D68-3EA16ADAE17B}"/>
              </a:ext>
            </a:extLst>
          </p:cNvPr>
          <p:cNvCxnSpPr>
            <a:cxnSpLocks/>
            <a:stCxn id="18" idx="2"/>
            <a:endCxn id="13" idx="3"/>
          </p:cNvCxnSpPr>
          <p:nvPr/>
        </p:nvCxnSpPr>
        <p:spPr>
          <a:xfrm flipH="1">
            <a:off x="2475590" y="3963968"/>
            <a:ext cx="1122192" cy="0"/>
          </a:xfrm>
          <a:prstGeom prst="straightConnector1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7F24615-5907-56D0-8C9A-20F8A71EE850}"/>
              </a:ext>
            </a:extLst>
          </p:cNvPr>
          <p:cNvCxnSpPr>
            <a:cxnSpLocks/>
            <a:stCxn id="18" idx="3"/>
            <a:endCxn id="15" idx="3"/>
          </p:cNvCxnSpPr>
          <p:nvPr/>
        </p:nvCxnSpPr>
        <p:spPr>
          <a:xfrm flipH="1">
            <a:off x="2859052" y="4410415"/>
            <a:ext cx="1051308" cy="1570131"/>
          </a:xfrm>
          <a:prstGeom prst="straightConnector1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148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7BCA-3500-145F-0FC1-C8F2F99A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" y="136525"/>
            <a:ext cx="6669133" cy="862285"/>
          </a:xfrm>
        </p:spPr>
        <p:txBody>
          <a:bodyPr/>
          <a:lstStyle/>
          <a:p>
            <a:r>
              <a:rPr lang="it-IT" dirty="0"/>
              <a:t>MiCA – the role of ESMA: (i) technical standards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F6D44-4869-A31F-26F6-58BFBE55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9</a:t>
            </a:fld>
            <a:endParaRPr lang="en-B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46CC49-CAEC-BC5B-7C74-9D1BA0FC4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53331"/>
            <a:ext cx="7886700" cy="5103020"/>
          </a:xfrm>
        </p:spPr>
        <p:txBody>
          <a:bodyPr>
            <a:normAutofit fontScale="40000" lnSpcReduction="20000"/>
          </a:bodyPr>
          <a:lstStyle/>
          <a:p>
            <a:r>
              <a:rPr lang="it-IT" sz="3800" dirty="0">
                <a:solidFill>
                  <a:schemeClr val="tx1">
                    <a:lumMod val="75000"/>
                  </a:schemeClr>
                </a:solidFill>
              </a:rPr>
              <a:t>What are the technical standards? Difference between draft RTS and ITS</a:t>
            </a:r>
          </a:p>
          <a:p>
            <a:endParaRPr lang="it-IT" sz="38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GB" sz="3800" dirty="0">
                <a:solidFill>
                  <a:schemeClr val="tx1">
                    <a:lumMod val="75000"/>
                  </a:schemeClr>
                </a:solidFill>
              </a:rPr>
              <a:t>ESMA is currently working to deliver the following draft technical standards:</a:t>
            </a:r>
          </a:p>
          <a:p>
            <a:endParaRPr lang="en-GB" sz="3500" dirty="0">
              <a:solidFill>
                <a:schemeClr val="tx1">
                  <a:lumMod val="75000"/>
                </a:schemeClr>
              </a:solidFill>
            </a:endParaRPr>
          </a:p>
          <a:p>
            <a:pPr lvl="1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60(13): draft RTS on content of notification from selected entities to national competent authorities (NCAs) to provide crypto-asset services</a:t>
            </a:r>
          </a:p>
          <a:p>
            <a:pPr lvl="1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60(14): draft</a:t>
            </a:r>
            <a:r>
              <a:rPr lang="it-IT" sz="35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ITS on forms and templates for notification from entities to NCAs to provide crypto-asset services</a:t>
            </a:r>
          </a:p>
          <a:p>
            <a:pPr lvl="1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62(5): draft RTS on the content of the application for authorisation for CASPs</a:t>
            </a:r>
          </a:p>
          <a:p>
            <a:pPr lvl="1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62(6): draft ITS on forms and templates for CASP authorisation application</a:t>
            </a:r>
          </a:p>
          <a:p>
            <a:pPr lvl="1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71(5): draft RTS on complaint handling procedure</a:t>
            </a:r>
          </a:p>
          <a:p>
            <a:pPr lvl="1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72(5): draft RTS on management and prevention, disclosure of conflict of interest</a:t>
            </a:r>
          </a:p>
          <a:p>
            <a:pPr lvl="1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84(4): draft RTS on intended acquisition information requirements</a:t>
            </a:r>
          </a:p>
          <a:p>
            <a:pPr lvl="1" fontAlgn="base"/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Articles 6(12), 19(11), 51(15), 66(6): </a:t>
            </a:r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draft RTS on </a:t>
            </a:r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Sustainability indicators</a:t>
            </a:r>
          </a:p>
          <a:p>
            <a:pPr lvl="1" fontAlgn="base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68(10)(a): draft RTS on </a:t>
            </a:r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Business continuity requirements</a:t>
            </a:r>
          </a:p>
          <a:p>
            <a:pPr lvl="1" fontAlgn="base"/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Article 76(16): </a:t>
            </a:r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draft RTS on </a:t>
            </a:r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Trade transparency data and order book record-keeping</a:t>
            </a:r>
          </a:p>
          <a:p>
            <a:pPr lvl="1" fontAlgn="base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68(10)(b): draft RTS on </a:t>
            </a:r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Record keeping requirements for CASPs</a:t>
            </a:r>
          </a:p>
          <a:p>
            <a:pPr lvl="1" fontAlgn="base"/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109(8): draft RTS on </a:t>
            </a:r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Classification and templates and format of crypto-asset white papers</a:t>
            </a:r>
          </a:p>
          <a:p>
            <a:pPr lvl="1" fontAlgn="base"/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Article 88(4): </a:t>
            </a:r>
            <a:r>
              <a:rPr lang="en-GB" sz="35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draft ITS on</a:t>
            </a:r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 Public disclosure of inside information</a:t>
            </a:r>
          </a:p>
          <a:p>
            <a:pPr lvl="1" fontAlgn="base"/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Articles 6(11), 19(10), 51(9): draft ITS on standard forms, formats and templates for white papers</a:t>
            </a:r>
          </a:p>
          <a:p>
            <a:pPr lvl="1" fontAlgn="base"/>
            <a:r>
              <a:rPr lang="en-GB" sz="35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Articles 95, 96, 107: draft RTS and ITS on cooperation</a:t>
            </a:r>
          </a:p>
          <a:p>
            <a:pPr lvl="1"/>
            <a:endParaRPr lang="en-GB" b="0" i="0" dirty="0">
              <a:solidFill>
                <a:schemeClr val="tx1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B0B25065-F856-0EE8-A4C6-8EF6DED1E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0725" y="6356350"/>
            <a:ext cx="863600" cy="365125"/>
          </a:xfrm>
        </p:spPr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90463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7BCA-3500-145F-0FC1-C8F2F99A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3" y="125002"/>
            <a:ext cx="7886700" cy="862285"/>
          </a:xfrm>
        </p:spPr>
        <p:txBody>
          <a:bodyPr/>
          <a:lstStyle/>
          <a:p>
            <a:r>
              <a:rPr lang="it-IT" dirty="0"/>
              <a:t>MiCA – the role of ESMA: (ii) guidelines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F6D44-4869-A31F-26F6-58BFBE55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10</a:t>
            </a:fld>
            <a:endParaRPr lang="en-B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46CC49-CAEC-BC5B-7C74-9D1BA0FC4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6286"/>
            <a:ext cx="7886700" cy="4870677"/>
          </a:xfrm>
        </p:spPr>
        <p:txBody>
          <a:bodyPr>
            <a:normAutofit fontScale="85000" lnSpcReduction="20000"/>
          </a:bodyPr>
          <a:lstStyle/>
          <a:p>
            <a:r>
              <a:rPr lang="it-IT" dirty="0">
                <a:solidFill>
                  <a:schemeClr val="tx1">
                    <a:lumMod val="75000"/>
                  </a:schemeClr>
                </a:solidFill>
              </a:rPr>
              <a:t>What are guidelines? Comply or explain mechanism for national competent authorities, relevant provisions of Article 16 of the ESMA Regulation</a:t>
            </a:r>
          </a:p>
          <a:p>
            <a:endParaRPr lang="it-IT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ESMA is currently working to deliver the following sets of guidelines:</a:t>
            </a:r>
          </a:p>
          <a:p>
            <a:endParaRPr lang="en-GB" sz="1900" dirty="0">
              <a:solidFill>
                <a:schemeClr val="tx1">
                  <a:lumMod val="75000"/>
                </a:schemeClr>
              </a:solidFill>
            </a:endParaRPr>
          </a:p>
          <a:p>
            <a:pPr lvl="1"/>
            <a:r>
              <a:rPr lang="en-GB" sz="19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Articles 21(3) and 63(11): Suitability of members of management body and holders of qualifying holdings of CASPs and of issuers of ARTs</a:t>
            </a:r>
          </a:p>
          <a:p>
            <a:pPr lvl="1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2(5): Qualification of crypto-assets as financial instruments</a:t>
            </a:r>
          </a:p>
          <a:p>
            <a:pPr lvl="1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92(3): Monitoring, detection, and notification of market abuse</a:t>
            </a:r>
          </a:p>
          <a:p>
            <a:pPr lvl="1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Investor protection:</a:t>
            </a:r>
          </a:p>
          <a:p>
            <a:pPr marL="1200150" lvl="2" indent="-285750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61(3): Reverse solicitation</a:t>
            </a:r>
          </a:p>
          <a:p>
            <a:pPr marL="1200150" lvl="2" indent="-285750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81(15): Suitability of advice and portfolio management services to the client</a:t>
            </a:r>
          </a:p>
          <a:p>
            <a:pPr marL="1200150" lvl="2" indent="-285750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82(2): Policies and procedures for crypto-asset transfer services, including clients' rights</a:t>
            </a:r>
          </a:p>
          <a:p>
            <a:pPr lvl="1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14(1): System resilience and security access protocols</a:t>
            </a:r>
          </a:p>
          <a:p>
            <a:pPr lvl="1"/>
            <a:r>
              <a:rPr lang="en-GB" sz="1900" b="0" i="0" dirty="0">
                <a:solidFill>
                  <a:schemeClr val="tx1">
                    <a:lumMod val="75000"/>
                  </a:schemeClr>
                </a:solidFill>
                <a:effectLst/>
                <a:cs typeface="Arial" panose="020B0604020202020204" pitchFamily="34" charset="0"/>
              </a:rPr>
              <a:t>Article 97(1): qualifications of crypto-assets</a:t>
            </a:r>
          </a:p>
          <a:p>
            <a:pPr lvl="1"/>
            <a:endParaRPr lang="en-GB" b="0" i="0" dirty="0">
              <a:solidFill>
                <a:schemeClr val="tx1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B0B25065-F856-0EE8-A4C6-8EF6DED1E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0725" y="6356350"/>
            <a:ext cx="863600" cy="365125"/>
          </a:xfrm>
        </p:spPr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68832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7BCA-3500-145F-0FC1-C8F2F99A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3" y="125002"/>
            <a:ext cx="7886700" cy="862285"/>
          </a:xfrm>
        </p:spPr>
        <p:txBody>
          <a:bodyPr/>
          <a:lstStyle/>
          <a:p>
            <a:r>
              <a:rPr lang="it-IT" dirty="0"/>
              <a:t>MiCA – further roles for ESMA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F6D44-4869-A31F-26F6-58BFBE55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11</a:t>
            </a:fld>
            <a:endParaRPr lang="en-B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46CC49-CAEC-BC5B-7C74-9D1BA0FC4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6286"/>
            <a:ext cx="7886700" cy="4870677"/>
          </a:xfrm>
        </p:spPr>
        <p:txBody>
          <a:bodyPr>
            <a:normAutofit lnSpcReduction="10000"/>
          </a:bodyPr>
          <a:lstStyle/>
          <a:p>
            <a:r>
              <a:rPr lang="it-IT" dirty="0"/>
              <a:t>ESMA temporary intervention powers</a:t>
            </a:r>
          </a:p>
          <a:p>
            <a:endParaRPr lang="it-IT" dirty="0"/>
          </a:p>
          <a:p>
            <a:r>
              <a:rPr lang="it-IT" dirty="0"/>
              <a:t>Opinions on classification of crypto-assets (Article 97(3))</a:t>
            </a:r>
          </a:p>
          <a:p>
            <a:endParaRPr lang="it-IT" dirty="0"/>
          </a:p>
          <a:p>
            <a:r>
              <a:rPr lang="it-IT" dirty="0"/>
              <a:t>Coordination role of national competent authorities (for specific measures, investigations etc.)</a:t>
            </a:r>
          </a:p>
          <a:p>
            <a:endParaRPr lang="it-IT" dirty="0"/>
          </a:p>
          <a:p>
            <a:r>
              <a:rPr lang="it-IT" dirty="0"/>
              <a:t>Maintaining registers and databases (white papers, CASPs, non-compliant entities)</a:t>
            </a:r>
          </a:p>
          <a:p>
            <a:endParaRPr lang="it-IT" dirty="0"/>
          </a:p>
          <a:p>
            <a:pPr lvl="1"/>
            <a:endParaRPr lang="en-GB" b="0" i="0" dirty="0">
              <a:solidFill>
                <a:schemeClr val="tx1">
                  <a:lumMod val="75000"/>
                </a:schemeClr>
              </a:solidFill>
              <a:effectLst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B0B25065-F856-0EE8-A4C6-8EF6DED1E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00725" y="6356350"/>
            <a:ext cx="863600" cy="365125"/>
          </a:xfrm>
        </p:spPr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185491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795B3-BE2F-3461-6092-9FFCC157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C6013-CD0A-F351-9396-FC81E8017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E5EB-9635-2D45-917A-4CA618C389CE}" type="slidenum">
              <a:rPr lang="en-BE" smtClean="0"/>
              <a:t>12</a:t>
            </a:fld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E4A21-082D-21BB-2721-16087012C1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0881F1-1644-CD4F-8828-3E5B154B754B}" type="datetime5">
              <a:rPr lang="en-US" smtClean="0"/>
              <a:pPr/>
              <a:t>26-Sep-23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86768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E0C3B-49AF-0B39-A7D8-524507B146A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16573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MA DEF">
      <a:dk1>
        <a:srgbClr val="00379F"/>
      </a:dk1>
      <a:lt1>
        <a:srgbClr val="F0F0F0"/>
      </a:lt1>
      <a:dk2>
        <a:srgbClr val="007EFF"/>
      </a:dk2>
      <a:lt2>
        <a:srgbClr val="7BD200"/>
      </a:lt2>
      <a:accent1>
        <a:srgbClr val="34009F"/>
      </a:accent1>
      <a:accent2>
        <a:srgbClr val="DB5700"/>
      </a:accent2>
      <a:accent3>
        <a:srgbClr val="C1C1DE"/>
      </a:accent3>
      <a:accent4>
        <a:srgbClr val="BBD649"/>
      </a:accent4>
      <a:accent5>
        <a:srgbClr val="0174AF"/>
      </a:accent5>
      <a:accent6>
        <a:srgbClr val="FF0000"/>
      </a:accent6>
      <a:hlink>
        <a:srgbClr val="34009F"/>
      </a:hlink>
      <a:folHlink>
        <a:srgbClr val="0174A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Public_4-3.potx" id="{C2CA2391-1DBD-4BD3-8238-FAA46C4259A2}" vid="{CB9D3927-D994-4E66-9D77-6E7F1569FB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Sherpa Document" ma:contentTypeID="0x0101005C23E1E344F97F48B7BE3EFC1A16F6DE0300C0D1CA88A044E644ADD39EFAD252C6D1" ma:contentTypeVersion="17" ma:contentTypeDescription="" ma:contentTypeScope="" ma:versionID="7c99c6a5ad7f4208effb2776af0982d6">
  <xsd:schema xmlns:xsd="http://www.w3.org/2001/XMLSchema" xmlns:xs="http://www.w3.org/2001/XMLSchema" xmlns:p="http://schemas.microsoft.com/office/2006/metadata/properties" xmlns:ns2="d0fb0f98-34f9-4d57-9559-eb8efd17aa5e" xmlns:ns3="40a17f77-1929-4e25-9c96-0feefab79ed5" targetNamespace="http://schemas.microsoft.com/office/2006/metadata/properties" ma:root="true" ma:fieldsID="1ed628ddc8f0ad39067420fb8cf8646b" ns2:_="" ns3:_="">
    <xsd:import namespace="d0fb0f98-34f9-4d57-9559-eb8efd17aa5e"/>
    <xsd:import namespace="40a17f77-1929-4e25-9c96-0feefab79ed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oc6a28ec060943fd8636fe33d888e887" minOccurs="0"/>
                <xsd:element ref="ns2:TaxCatchAll" minOccurs="0"/>
                <xsd:element ref="ns2:of0367f43177425a9886b5dd7a9691e5" minOccurs="0"/>
                <xsd:element ref="ns2:TaxCatchAllLabel" minOccurs="0"/>
                <xsd:element ref="ns2:_dlc_DocIdUrl" minOccurs="0"/>
                <xsd:element ref="ns2:_dlc_DocIdPersistId" minOccurs="0"/>
                <xsd:element ref="ns3:f5b50cd4af5e49619eb27bd36f4985d5" minOccurs="0"/>
                <xsd:element ref="ns3:n6c8e8dcb32d40a7886b0ae6d0b54473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b0f98-34f9-4d57-9559-eb8efd17aa5e" elementFormDefault="qualified">
    <xsd:import namespace="http://schemas.microsoft.com/office/2006/documentManagement/types"/>
    <xsd:import namespace="http://schemas.microsoft.com/office/infopath/2007/PartnerControls"/>
    <xsd:element name="_dlc_DocId" ma:index="1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oc6a28ec060943fd8636fe33d888e887" ma:index="2" nillable="true" ma:displayName="Topic_0" ma:hidden="true" ma:internalName="oc6a28ec060943fd8636fe33d888e887" ma:readOnly="false">
      <xsd:simpleType>
        <xsd:restriction base="dms:Note"/>
      </xsd:simpleType>
    </xsd:element>
    <xsd:element name="TaxCatchAll" ma:index="3" nillable="true" ma:displayName="Taxonomy Catch All Column" ma:hidden="true" ma:list="{aa6068a1-ee75-446b-8f33-382377150313}" ma:internalName="TaxCatchAll" ma:readOnly="false" ma:showField="CatchAllData" ma:web="d0fb0f98-34f9-4d57-9559-eb8efd17aa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f0367f43177425a9886b5dd7a9691e5" ma:index="10" nillable="true" ma:displayName="Team Name_0" ma:hidden="true" ma:internalName="of0367f43177425a9886b5dd7a9691e5" ma:readOnly="false">
      <xsd:simpleType>
        <xsd:restriction base="dms:Note"/>
      </xsd:simpleType>
    </xsd:element>
    <xsd:element name="TaxCatchAllLabel" ma:index="13" nillable="true" ma:displayName="Taxonomy Catch All Column1" ma:hidden="true" ma:list="{aa6068a1-ee75-446b-8f33-382377150313}" ma:internalName="TaxCatchAllLabel" ma:readOnly="true" ma:showField="CatchAllDataLabel" ma:web="d0fb0f98-34f9-4d57-9559-eb8efd17aa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Url" ma:index="1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fals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17f77-1929-4e25-9c96-0feefab79ed5" elementFormDefault="qualified">
    <xsd:import namespace="http://schemas.microsoft.com/office/2006/documentManagement/types"/>
    <xsd:import namespace="http://schemas.microsoft.com/office/infopath/2007/PartnerControls"/>
    <xsd:element name="f5b50cd4af5e49619eb27bd36f4985d5" ma:index="17" ma:taxonomy="true" ma:internalName="f5b50cd4af5e49619eb27bd36f4985d5" ma:taxonomyFieldName="ESMATemplatesConfidentialityLevel" ma:displayName="Confidentiality Level" ma:readOnly="false" ma:fieldId="{f5b50cd4-af5e-4961-9eb2-7bd36f4985d5}" ma:sspId="d4b01e31-ead0-4f68-a8e9-2aaca35f2e62" ma:termSetId="63da149f-0364-4b58-9838-6f5855a402c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6c8e8dcb32d40a7886b0ae6d0b54473" ma:index="18" nillable="true" ma:taxonomy="true" ma:internalName="n6c8e8dcb32d40a7886b0ae6d0b54473" ma:taxonomyFieldName="ESMATemplatesTopic" ma:displayName="Topic" ma:readOnly="false" ma:default="" ma:fieldId="{76c8e8dc-b32d-40a7-886b-0ae6d0b54473}" ma:sspId="d4b01e31-ead0-4f68-a8e9-2aaca35f2e62" ma:termSetId="d32f8e56-3739-42bf-9da9-f5b53989157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4b01e31-ead0-4f68-a8e9-2aaca35f2e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c6a28ec060943fd8636fe33d888e887 xmlns="d0fb0f98-34f9-4d57-9559-eb8efd17aa5e" xsi:nil="true"/>
    <TaxCatchAll xmlns="d0fb0f98-34f9-4d57-9559-eb8efd17aa5e">
      <Value>65</Value>
      <Value>6</Value>
    </TaxCatchAll>
    <of0367f43177425a9886b5dd7a9691e5 xmlns="d0fb0f98-34f9-4d57-9559-eb8efd17aa5e" xsi:nil="true"/>
    <n6c8e8dcb32d40a7886b0ae6d0b54473 xmlns="40a17f77-1929-4e25-9c96-0feefab79ed5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</TermName>
          <TermId xmlns="http://schemas.microsoft.com/office/infopath/2007/PartnerControls">0225a7ed-a49d-41f9-a5e3-1be6fc7e8855</TermId>
        </TermInfo>
      </Terms>
    </n6c8e8dcb32d40a7886b0ae6d0b54473>
    <f5b50cd4af5e49619eb27bd36f4985d5 xmlns="40a17f77-1929-4e25-9c96-0feefab79ed5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Regular</TermName>
          <TermId xmlns="http://schemas.microsoft.com/office/infopath/2007/PartnerControls">07f1e362-856b-423d-bea6-a14079762141</TermId>
        </TermInfo>
      </Terms>
    </f5b50cd4af5e49619eb27bd36f4985d5>
    <_dlc_DocId xmlns="d0fb0f98-34f9-4d57-9559-eb8efd17aa5e">ESMA00-666616337-546</_dlc_DocId>
    <_dlc_DocIdUrl xmlns="d0fb0f98-34f9-4d57-9559-eb8efd17aa5e">
      <Url>https://securitiesandmarketsauth.sharepoint.com/sites/sherpa/_layouts/15/DocIdRedir.aspx?ID=ESMA00-666616337-546</Url>
      <Description>ESMA00-666616337-546</Description>
    </_dlc_DocIdUrl>
    <_dlc_DocIdPersistId xmlns="d0fb0f98-34f9-4d57-9559-eb8efd17aa5e" xsi:nil="true"/>
    <lcf76f155ced4ddcb4097134ff3c332f xmlns="40a17f77-1929-4e25-9c96-0feefab79ed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B78AEA4-0F8C-4834-AE60-7321F50431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fb0f98-34f9-4d57-9559-eb8efd17aa5e"/>
    <ds:schemaRef ds:uri="40a17f77-1929-4e25-9c96-0feefab79e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D4AA33-CB43-4652-9CFB-B40129AFB6D9}">
  <ds:schemaRefs>
    <ds:schemaRef ds:uri="d0fb0f98-34f9-4d57-9559-eb8efd17aa5e"/>
    <ds:schemaRef ds:uri="http://schemas.microsoft.com/office/infopath/2007/PartnerControls"/>
    <ds:schemaRef ds:uri="http://purl.org/dc/terms/"/>
    <ds:schemaRef ds:uri="http://schemas.microsoft.com/office/2006/documentManagement/types"/>
    <ds:schemaRef ds:uri="40a17f77-1929-4e25-9c96-0feefab79ed5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2DA73FE-7054-40EC-9992-7A9D6450DF9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B7C504D-FD44-4970-A995-C9D908F52CD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</TotalTime>
  <Words>1085</Words>
  <Application>Microsoft Office PowerPoint</Application>
  <PresentationFormat>On-screen Show (4:3)</PresentationFormat>
  <Paragraphs>145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Calibri</vt:lpstr>
      <vt:lpstr>Office Theme</vt:lpstr>
      <vt:lpstr>MiCA and the role of ESMA</vt:lpstr>
      <vt:lpstr>Table of Contents</vt:lpstr>
      <vt:lpstr>Before MiCA</vt:lpstr>
      <vt:lpstr>MiCA – entry into application</vt:lpstr>
      <vt:lpstr>MiCA – types of crypto-assets</vt:lpstr>
      <vt:lpstr>MiCA – issuers of crypto-assets</vt:lpstr>
      <vt:lpstr>MiCA – crypto-asset service providers</vt:lpstr>
      <vt:lpstr>MiCA – provisions on market abuse</vt:lpstr>
      <vt:lpstr>MiCA – the role of ESMA: (i) technical standards</vt:lpstr>
      <vt:lpstr>MiCA – the role of ESMA: (ii) guidelines</vt:lpstr>
      <vt:lpstr>MiCA – further roles for ESMA</vt:lpstr>
      <vt:lpstr>Any 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ESMA</dc:creator>
  <cp:lastModifiedBy>ESMA Legal (EBR)</cp:lastModifiedBy>
  <cp:revision>23</cp:revision>
  <cp:lastPrinted>2022-06-20T12:40:49Z</cp:lastPrinted>
  <dcterms:created xsi:type="dcterms:W3CDTF">2022-10-17T09:21:05Z</dcterms:created>
  <dcterms:modified xsi:type="dcterms:W3CDTF">2023-09-26T08:25:00Z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0x0101005C23E1E344F97F48B7BE3EFC1A16F6DE0300C0D1CA88A044E644ADD39EFAD252C6D1</vt:lpwstr>
  </property>
  <property fmtid="{D5CDD505-2E9C-101B-9397-08002B2CF9AE}" pid="3" name="_dlc_DocIdItemGuid">
    <vt:lpwstr>cc53ddf1-330b-4d24-bdd1-5e82534eaec5</vt:lpwstr>
  </property>
  <property fmtid="{D5CDD505-2E9C-101B-9397-08002B2CF9AE}" pid="4" name="ESMATemplatesConfidentialityLevel">
    <vt:lpwstr>6;#Regular|07f1e362-856b-423d-bea6-a14079762141</vt:lpwstr>
  </property>
  <property fmtid="{D5CDD505-2E9C-101B-9397-08002B2CF9AE}" pid="5" name="ESMATemplatesTopic">
    <vt:lpwstr>65;#PowerPoint|0225a7ed-a49d-41f9-a5e3-1be6fc7e8855</vt:lpwstr>
  </property>
  <property fmtid="{D5CDD505-2E9C-101B-9397-08002B2CF9AE}" pid="6" name="DocumentSetDescription">
    <vt:lpwstr/>
  </property>
</Properties>
</file>