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0.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1.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4.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6.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7.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28.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29.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30.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31.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32.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33.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34.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35.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36.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37.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38.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39.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40.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41.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42.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43.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44.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45.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notesSlides/notesSlide46.xml" ContentType="application/vnd.openxmlformats-officedocument.presentationml.notesSlide+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notesSlides/notesSlide47.xml" ContentType="application/vnd.openxmlformats-officedocument.presentationml.notesSlide+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notesSlides/notesSlide48.xml" ContentType="application/vnd.openxmlformats-officedocument.presentationml.notesSlide+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notesSlides/notesSlide49.xml" ContentType="application/vnd.openxmlformats-officedocument.presentationml.notesSlide+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notesSlides/notesSlide50.xml" ContentType="application/vnd.openxmlformats-officedocument.presentationml.notesSlide+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2"/>
  </p:notesMasterIdLst>
  <p:handoutMasterIdLst>
    <p:handoutMasterId r:id="rId53"/>
  </p:handoutMasterIdLst>
  <p:sldIdLst>
    <p:sldId id="620" r:id="rId2"/>
    <p:sldId id="708" r:id="rId3"/>
    <p:sldId id="625" r:id="rId4"/>
    <p:sldId id="709" r:id="rId5"/>
    <p:sldId id="711" r:id="rId6"/>
    <p:sldId id="710" r:id="rId7"/>
    <p:sldId id="712" r:id="rId8"/>
    <p:sldId id="713" r:id="rId9"/>
    <p:sldId id="714" r:id="rId10"/>
    <p:sldId id="715" r:id="rId11"/>
    <p:sldId id="716" r:id="rId12"/>
    <p:sldId id="717" r:id="rId13"/>
    <p:sldId id="718" r:id="rId14"/>
    <p:sldId id="719" r:id="rId15"/>
    <p:sldId id="720" r:id="rId16"/>
    <p:sldId id="721" r:id="rId17"/>
    <p:sldId id="722" r:id="rId18"/>
    <p:sldId id="723" r:id="rId19"/>
    <p:sldId id="724" r:id="rId20"/>
    <p:sldId id="725" r:id="rId21"/>
    <p:sldId id="726" r:id="rId22"/>
    <p:sldId id="727" r:id="rId23"/>
    <p:sldId id="728" r:id="rId24"/>
    <p:sldId id="729" r:id="rId25"/>
    <p:sldId id="730" r:id="rId26"/>
    <p:sldId id="731" r:id="rId27"/>
    <p:sldId id="732" r:id="rId28"/>
    <p:sldId id="733" r:id="rId29"/>
    <p:sldId id="734" r:id="rId30"/>
    <p:sldId id="735" r:id="rId31"/>
    <p:sldId id="736" r:id="rId32"/>
    <p:sldId id="737" r:id="rId33"/>
    <p:sldId id="738" r:id="rId34"/>
    <p:sldId id="739" r:id="rId35"/>
    <p:sldId id="740" r:id="rId36"/>
    <p:sldId id="741" r:id="rId37"/>
    <p:sldId id="742" r:id="rId38"/>
    <p:sldId id="743" r:id="rId39"/>
    <p:sldId id="744" r:id="rId40"/>
    <p:sldId id="745" r:id="rId41"/>
    <p:sldId id="746" r:id="rId42"/>
    <p:sldId id="747" r:id="rId43"/>
    <p:sldId id="748" r:id="rId44"/>
    <p:sldId id="749" r:id="rId45"/>
    <p:sldId id="750" r:id="rId46"/>
    <p:sldId id="753" r:id="rId47"/>
    <p:sldId id="754" r:id="rId48"/>
    <p:sldId id="751" r:id="rId49"/>
    <p:sldId id="752" r:id="rId50"/>
    <p:sldId id="755" r:id="rId51"/>
  </p:sldIdLst>
  <p:sldSz cx="9906000" cy="6858000" type="A4"/>
  <p:notesSz cx="6811963" cy="9942513"/>
  <p:defaultTextStyle>
    <a:defPPr>
      <a:defRPr lang="it-IT"/>
    </a:defPPr>
    <a:lvl1pPr algn="l" defTabSz="1070610" rtl="0" fontAlgn="base">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1pPr>
    <a:lvl2pPr marL="534670" indent="-77470" algn="l" defTabSz="1070610" rtl="0" fontAlgn="base">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2pPr>
    <a:lvl3pPr marL="1070610" indent="-156845" algn="l" defTabSz="1070610" rtl="0" fontAlgn="base">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3pPr>
    <a:lvl4pPr marL="1607185" indent="-236220" algn="l" defTabSz="1070610" rtl="0" fontAlgn="base">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4pPr>
    <a:lvl5pPr marL="2143125" indent="-315595" algn="l" defTabSz="1070610" rtl="0" fontAlgn="base">
      <a:spcBef>
        <a:spcPct val="0"/>
      </a:spcBef>
      <a:spcAft>
        <a:spcPct val="0"/>
      </a:spcAft>
      <a:defRPr sz="2100" kern="1200">
        <a:solidFill>
          <a:schemeClr val="tx1"/>
        </a:solidFill>
        <a:latin typeface="Arial" panose="020B0604020202020204" pitchFamily="34" charset="0"/>
        <a:ea typeface="+mn-ea"/>
        <a:cs typeface="Arial" panose="020B0604020202020204" pitchFamily="34" charset="0"/>
      </a:defRPr>
    </a:lvl5pPr>
    <a:lvl6pPr marL="2284095" algn="l" defTabSz="913765" rtl="0" eaLnBrk="1" latinLnBrk="0" hangingPunct="1">
      <a:defRPr sz="2100" kern="1200">
        <a:solidFill>
          <a:schemeClr val="tx1"/>
        </a:solidFill>
        <a:latin typeface="Arial" panose="020B0604020202020204" pitchFamily="34" charset="0"/>
        <a:ea typeface="+mn-ea"/>
        <a:cs typeface="Arial" panose="020B0604020202020204" pitchFamily="34" charset="0"/>
      </a:defRPr>
    </a:lvl6pPr>
    <a:lvl7pPr marL="2741295" algn="l" defTabSz="913765" rtl="0" eaLnBrk="1" latinLnBrk="0" hangingPunct="1">
      <a:defRPr sz="2100" kern="1200">
        <a:solidFill>
          <a:schemeClr val="tx1"/>
        </a:solidFill>
        <a:latin typeface="Arial" panose="020B0604020202020204" pitchFamily="34" charset="0"/>
        <a:ea typeface="+mn-ea"/>
        <a:cs typeface="Arial" panose="020B0604020202020204" pitchFamily="34" charset="0"/>
      </a:defRPr>
    </a:lvl7pPr>
    <a:lvl8pPr marL="3197860" algn="l" defTabSz="913765" rtl="0" eaLnBrk="1" latinLnBrk="0" hangingPunct="1">
      <a:defRPr sz="2100" kern="1200">
        <a:solidFill>
          <a:schemeClr val="tx1"/>
        </a:solidFill>
        <a:latin typeface="Arial" panose="020B0604020202020204" pitchFamily="34" charset="0"/>
        <a:ea typeface="+mn-ea"/>
        <a:cs typeface="Arial" panose="020B0604020202020204" pitchFamily="34" charset="0"/>
      </a:defRPr>
    </a:lvl8pPr>
    <a:lvl9pPr marL="3655060" algn="l" defTabSz="913765" rtl="0" eaLnBrk="1" latinLnBrk="0" hangingPunct="1">
      <a:defRPr sz="2100"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Sezione predefinita" id="{F6C26D1E-0FB2-42F1-8B8B-E45D36E81167}">
          <p14:sldIdLst>
            <p14:sldId id="620"/>
            <p14:sldId id="708"/>
            <p14:sldId id="625"/>
          </p14:sldIdLst>
        </p14:section>
        <p14:section name="Section 1 - EU MiCA" id="{938330EF-179D-4B09-A9F5-148176FA3C26}">
          <p14:sldIdLst>
            <p14:sldId id="709"/>
            <p14:sldId id="711"/>
            <p14:sldId id="710"/>
            <p14:sldId id="712"/>
            <p14:sldId id="713"/>
            <p14:sldId id="714"/>
            <p14:sldId id="715"/>
            <p14:sldId id="716"/>
            <p14:sldId id="717"/>
            <p14:sldId id="718"/>
            <p14:sldId id="719"/>
            <p14:sldId id="720"/>
            <p14:sldId id="721"/>
            <p14:sldId id="722"/>
            <p14:sldId id="723"/>
            <p14:sldId id="724"/>
            <p14:sldId id="725"/>
            <p14:sldId id="726"/>
            <p14:sldId id="727"/>
            <p14:sldId id="728"/>
            <p14:sldId id="729"/>
            <p14:sldId id="730"/>
            <p14:sldId id="731"/>
          </p14:sldIdLst>
        </p14:section>
        <p14:section name="Section 2 - MiCA ITA" id="{A2B2F3C9-10DC-4350-BEE0-1D06E429C752}">
          <p14:sldIdLst>
            <p14:sldId id="732"/>
            <p14:sldId id="733"/>
            <p14:sldId id="734"/>
            <p14:sldId id="735"/>
            <p14:sldId id="736"/>
            <p14:sldId id="737"/>
            <p14:sldId id="738"/>
            <p14:sldId id="739"/>
            <p14:sldId id="740"/>
            <p14:sldId id="741"/>
            <p14:sldId id="742"/>
            <p14:sldId id="743"/>
            <p14:sldId id="744"/>
            <p14:sldId id="745"/>
            <p14:sldId id="746"/>
          </p14:sldIdLst>
        </p14:section>
        <p14:section name="Section 3 - Dlt Pilot Regime &amp; DORA" id="{88EB166B-F608-4F92-8365-03E57921CF0A}">
          <p14:sldIdLst>
            <p14:sldId id="747"/>
            <p14:sldId id="748"/>
            <p14:sldId id="749"/>
            <p14:sldId id="750"/>
            <p14:sldId id="753"/>
            <p14:sldId id="754"/>
            <p14:sldId id="751"/>
            <p14:sldId id="752"/>
            <p14:sldId id="755"/>
          </p14:sldIdLst>
        </p14:section>
      </p14:sectionLst>
    </p:ext>
    <p:ext uri="{EFAFB233-063F-42B5-8137-9DF3F51BA10A}">
      <p15:sldGuideLst xmlns:p15="http://schemas.microsoft.com/office/powerpoint/2012/main">
        <p15:guide id="1" orient="horz" pos="650">
          <p15:clr>
            <a:srgbClr val="A4A3A4"/>
          </p15:clr>
        </p15:guide>
        <p15:guide id="2" pos="625">
          <p15:clr>
            <a:srgbClr val="A4A3A4"/>
          </p15:clr>
        </p15:guide>
      </p15:sldGuideLst>
    </p:ext>
    <p:ext uri="{2D200454-40CA-4A62-9FC3-DE9A4176ACB9}">
      <p15:notesGuideLst xmlns:p15="http://schemas.microsoft.com/office/powerpoint/2012/main">
        <p15:guide id="1" orient="horz" pos="3131">
          <p15:clr>
            <a:srgbClr val="A4A3A4"/>
          </p15:clr>
        </p15:guide>
        <p15:guide id="2" pos="216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ilipa Correia" initials="FC" lastIdx="0" clrIdx="0"/>
  <p:cmAuthor id="1" name="Antonio Lanotte" initials="AL"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66"/>
    <a:srgbClr val="000066"/>
    <a:srgbClr val="000000"/>
    <a:srgbClr val="000F2E"/>
    <a:srgbClr val="534D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12" autoAdjust="0"/>
    <p:restoredTop sz="95196" autoAdjust="0"/>
  </p:normalViewPr>
  <p:slideViewPr>
    <p:cSldViewPr showGuides="1">
      <p:cViewPr varScale="1">
        <p:scale>
          <a:sx n="85" d="100"/>
          <a:sy n="85" d="100"/>
        </p:scale>
        <p:origin x="1344" y="77"/>
      </p:cViewPr>
      <p:guideLst>
        <p:guide orient="horz" pos="650"/>
        <p:guide pos="625"/>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7" d="100"/>
          <a:sy n="87" d="100"/>
        </p:scale>
        <p:origin x="-3750" y="-84"/>
      </p:cViewPr>
      <p:guideLst>
        <p:guide orient="horz" pos="3131"/>
        <p:guide pos="216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1" Type="http://schemas.openxmlformats.org/officeDocument/2006/relationships/image" Target="../media/image2.png"/></Relationships>
</file>

<file path=ppt/diagrams/_rels/data3.xml.rels><?xml version="1.0" encoding="UTF-8" standalone="yes"?>
<Relationships xmlns="http://schemas.openxmlformats.org/package/2006/relationships"><Relationship Id="rId1" Type="http://schemas.openxmlformats.org/officeDocument/2006/relationships/image" Target="../media/image2.png"/></Relationships>
</file>

<file path=ppt/diagrams/_rels/data4.xml.rels><?xml version="1.0" encoding="UTF-8" standalone="yes"?>
<Relationships xmlns="http://schemas.openxmlformats.org/package/2006/relationships"><Relationship Id="rId1" Type="http://schemas.openxmlformats.org/officeDocument/2006/relationships/image" Target="../media/image2.png"/></Relationships>
</file>

<file path=ppt/diagrams/_rels/data5.xml.rels><?xml version="1.0" encoding="UTF-8" standalone="yes"?>
<Relationships xmlns="http://schemas.openxmlformats.org/package/2006/relationships"><Relationship Id="rId1" Type="http://schemas.openxmlformats.org/officeDocument/2006/relationships/image" Target="../media/image2.png"/></Relationships>
</file>

<file path=ppt/diagrams/_rels/data6.xml.rels><?xml version="1.0" encoding="UTF-8" standalone="yes"?>
<Relationships xmlns="http://schemas.openxmlformats.org/package/2006/relationships"><Relationship Id="rId1" Type="http://schemas.openxmlformats.org/officeDocument/2006/relationships/image" Target="../media/image2.png"/></Relationships>
</file>

<file path=ppt/diagrams/_rels/data7.xml.rels><?xml version="1.0" encoding="UTF-8" standalone="yes"?>
<Relationships xmlns="http://schemas.openxmlformats.org/package/2006/relationships"><Relationship Id="rId1" Type="http://schemas.openxmlformats.org/officeDocument/2006/relationships/image" Target="../media/image2.png"/></Relationships>
</file>

<file path=ppt/diagrams/_rels/data8.xml.rels><?xml version="1.0" encoding="UTF-8" standalone="yes"?>
<Relationships xmlns="http://schemas.openxmlformats.org/package/2006/relationships"><Relationship Id="rId1" Type="http://schemas.openxmlformats.org/officeDocument/2006/relationships/image" Target="../media/image2.png"/></Relationships>
</file>

<file path=ppt/diagrams/_rels/data9.xml.rels><?xml version="1.0" encoding="UTF-8" standalone="yes"?>
<Relationships xmlns="http://schemas.openxmlformats.org/package/2006/relationships"><Relationship Id="rId1" Type="http://schemas.openxmlformats.org/officeDocument/2006/relationships/image" Target="../media/image2.png"/></Relationships>
</file>

<file path=ppt/diagrams/_rels/data10.xml.rels><?xml version="1.0" encoding="UTF-8" standalone="yes"?>
<Relationships xmlns="http://schemas.openxmlformats.org/package/2006/relationships"><Relationship Id="rId1" Type="http://schemas.openxmlformats.org/officeDocument/2006/relationships/image" Target="../media/image2.png"/></Relationships>
</file>

<file path=ppt/diagrams/_rels/data11.xml.rels><?xml version="1.0" encoding="UTF-8" standalone="yes"?>
<Relationships xmlns="http://schemas.openxmlformats.org/package/2006/relationships"><Relationship Id="rId1" Type="http://schemas.openxmlformats.org/officeDocument/2006/relationships/image" Target="../media/image2.png"/></Relationships>
</file>

<file path=ppt/diagrams/_rels/data12.xml.rels><?xml version="1.0" encoding="UTF-8" standalone="yes"?>
<Relationships xmlns="http://schemas.openxmlformats.org/package/2006/relationships"><Relationship Id="rId1" Type="http://schemas.openxmlformats.org/officeDocument/2006/relationships/image" Target="../media/image2.png"/></Relationships>
</file>

<file path=ppt/diagrams/_rels/data13.xml.rels><?xml version="1.0" encoding="UTF-8" standalone="yes"?>
<Relationships xmlns="http://schemas.openxmlformats.org/package/2006/relationships"><Relationship Id="rId1" Type="http://schemas.openxmlformats.org/officeDocument/2006/relationships/image" Target="../media/image2.png"/></Relationships>
</file>

<file path=ppt/diagrams/_rels/data14.xml.rels><?xml version="1.0" encoding="UTF-8" standalone="yes"?>
<Relationships xmlns="http://schemas.openxmlformats.org/package/2006/relationships"><Relationship Id="rId1" Type="http://schemas.openxmlformats.org/officeDocument/2006/relationships/image" Target="../media/image2.png"/></Relationships>
</file>

<file path=ppt/diagrams/_rels/data15.xml.rels><?xml version="1.0" encoding="UTF-8" standalone="yes"?>
<Relationships xmlns="http://schemas.openxmlformats.org/package/2006/relationships"><Relationship Id="rId1" Type="http://schemas.openxmlformats.org/officeDocument/2006/relationships/image" Target="../media/image2.png"/></Relationships>
</file>

<file path=ppt/diagrams/_rels/data16.xml.rels><?xml version="1.0" encoding="UTF-8" standalone="yes"?>
<Relationships xmlns="http://schemas.openxmlformats.org/package/2006/relationships"><Relationship Id="rId1" Type="http://schemas.openxmlformats.org/officeDocument/2006/relationships/image" Target="../media/image2.png"/></Relationships>
</file>

<file path=ppt/diagrams/_rels/data17.xml.rels><?xml version="1.0" encoding="UTF-8" standalone="yes"?>
<Relationships xmlns="http://schemas.openxmlformats.org/package/2006/relationships"><Relationship Id="rId1" Type="http://schemas.openxmlformats.org/officeDocument/2006/relationships/image" Target="../media/image2.png"/></Relationships>
</file>

<file path=ppt/diagrams/_rels/data18.xml.rels><?xml version="1.0" encoding="UTF-8" standalone="yes"?>
<Relationships xmlns="http://schemas.openxmlformats.org/package/2006/relationships"><Relationship Id="rId1" Type="http://schemas.openxmlformats.org/officeDocument/2006/relationships/image" Target="../media/image2.png"/></Relationships>
</file>

<file path=ppt/diagrams/_rels/data19.xml.rels><?xml version="1.0" encoding="UTF-8" standalone="yes"?>
<Relationships xmlns="http://schemas.openxmlformats.org/package/2006/relationships"><Relationship Id="rId1" Type="http://schemas.openxmlformats.org/officeDocument/2006/relationships/image" Target="../media/image2.png"/></Relationships>
</file>

<file path=ppt/diagrams/_rels/data20.xml.rels><?xml version="1.0" encoding="UTF-8" standalone="yes"?>
<Relationships xmlns="http://schemas.openxmlformats.org/package/2006/relationships"><Relationship Id="rId1" Type="http://schemas.openxmlformats.org/officeDocument/2006/relationships/image" Target="../media/image2.png"/></Relationships>
</file>

<file path=ppt/diagrams/_rels/data21.xml.rels><?xml version="1.0" encoding="UTF-8" standalone="yes"?>
<Relationships xmlns="http://schemas.openxmlformats.org/package/2006/relationships"><Relationship Id="rId1" Type="http://schemas.openxmlformats.org/officeDocument/2006/relationships/image" Target="../media/image2.png"/></Relationships>
</file>

<file path=ppt/diagrams/_rels/data22.xml.rels><?xml version="1.0" encoding="UTF-8" standalone="yes"?>
<Relationships xmlns="http://schemas.openxmlformats.org/package/2006/relationships"><Relationship Id="rId1" Type="http://schemas.openxmlformats.org/officeDocument/2006/relationships/image" Target="../media/image2.png"/></Relationships>
</file>

<file path=ppt/diagrams/_rels/data23.xml.rels><?xml version="1.0" encoding="UTF-8" standalone="yes"?>
<Relationships xmlns="http://schemas.openxmlformats.org/package/2006/relationships"><Relationship Id="rId1" Type="http://schemas.openxmlformats.org/officeDocument/2006/relationships/image" Target="../media/image2.png"/></Relationships>
</file>

<file path=ppt/diagrams/_rels/data24.xml.rels><?xml version="1.0" encoding="UTF-8" standalone="yes"?>
<Relationships xmlns="http://schemas.openxmlformats.org/package/2006/relationships"><Relationship Id="rId1" Type="http://schemas.openxmlformats.org/officeDocument/2006/relationships/image" Target="../media/image2.png"/></Relationships>
</file>

<file path=ppt/diagrams/_rels/data25.xml.rels><?xml version="1.0" encoding="UTF-8" standalone="yes"?>
<Relationships xmlns="http://schemas.openxmlformats.org/package/2006/relationships"><Relationship Id="rId1" Type="http://schemas.openxmlformats.org/officeDocument/2006/relationships/image" Target="../media/image2.png"/></Relationships>
</file>

<file path=ppt/diagrams/_rels/data26.xml.rels><?xml version="1.0" encoding="UTF-8" standalone="yes"?>
<Relationships xmlns="http://schemas.openxmlformats.org/package/2006/relationships"><Relationship Id="rId1" Type="http://schemas.openxmlformats.org/officeDocument/2006/relationships/image" Target="../media/image2.png"/></Relationships>
</file>

<file path=ppt/diagrams/_rels/data27.xml.rels><?xml version="1.0" encoding="UTF-8" standalone="yes"?>
<Relationships xmlns="http://schemas.openxmlformats.org/package/2006/relationships"><Relationship Id="rId1" Type="http://schemas.openxmlformats.org/officeDocument/2006/relationships/image" Target="../media/image2.png"/></Relationships>
</file>

<file path=ppt/diagrams/_rels/data28.xml.rels><?xml version="1.0" encoding="UTF-8" standalone="yes"?>
<Relationships xmlns="http://schemas.openxmlformats.org/package/2006/relationships"><Relationship Id="rId1" Type="http://schemas.openxmlformats.org/officeDocument/2006/relationships/image" Target="../media/image2.png"/></Relationships>
</file>

<file path=ppt/diagrams/_rels/data29.xml.rels><?xml version="1.0" encoding="UTF-8" standalone="yes"?>
<Relationships xmlns="http://schemas.openxmlformats.org/package/2006/relationships"><Relationship Id="rId1" Type="http://schemas.openxmlformats.org/officeDocument/2006/relationships/image" Target="../media/image2.png"/></Relationships>
</file>

<file path=ppt/diagrams/_rels/data30.xml.rels><?xml version="1.0" encoding="UTF-8" standalone="yes"?>
<Relationships xmlns="http://schemas.openxmlformats.org/package/2006/relationships"><Relationship Id="rId1" Type="http://schemas.openxmlformats.org/officeDocument/2006/relationships/image" Target="../media/image2.png"/></Relationships>
</file>

<file path=ppt/diagrams/_rels/data31.xml.rels><?xml version="1.0" encoding="UTF-8" standalone="yes"?>
<Relationships xmlns="http://schemas.openxmlformats.org/package/2006/relationships"><Relationship Id="rId1" Type="http://schemas.openxmlformats.org/officeDocument/2006/relationships/image" Target="../media/image2.png"/></Relationships>
</file>

<file path=ppt/diagrams/_rels/data32.xml.rels><?xml version="1.0" encoding="UTF-8" standalone="yes"?>
<Relationships xmlns="http://schemas.openxmlformats.org/package/2006/relationships"><Relationship Id="rId1" Type="http://schemas.openxmlformats.org/officeDocument/2006/relationships/image" Target="../media/image2.png"/></Relationships>
</file>

<file path=ppt/diagrams/_rels/data33.xml.rels><?xml version="1.0" encoding="UTF-8" standalone="yes"?>
<Relationships xmlns="http://schemas.openxmlformats.org/package/2006/relationships"><Relationship Id="rId1" Type="http://schemas.openxmlformats.org/officeDocument/2006/relationships/image" Target="../media/image2.png"/></Relationships>
</file>

<file path=ppt/diagrams/_rels/data34.xml.rels><?xml version="1.0" encoding="UTF-8" standalone="yes"?>
<Relationships xmlns="http://schemas.openxmlformats.org/package/2006/relationships"><Relationship Id="rId1" Type="http://schemas.openxmlformats.org/officeDocument/2006/relationships/image" Target="../media/image2.png"/></Relationships>
</file>

<file path=ppt/diagrams/_rels/data35.xml.rels><?xml version="1.0" encoding="UTF-8" standalone="yes"?>
<Relationships xmlns="http://schemas.openxmlformats.org/package/2006/relationships"><Relationship Id="rId1" Type="http://schemas.openxmlformats.org/officeDocument/2006/relationships/image" Target="../media/image2.png"/></Relationships>
</file>

<file path=ppt/diagrams/_rels/data36.xml.rels><?xml version="1.0" encoding="UTF-8" standalone="yes"?>
<Relationships xmlns="http://schemas.openxmlformats.org/package/2006/relationships"><Relationship Id="rId1" Type="http://schemas.openxmlformats.org/officeDocument/2006/relationships/image" Target="../media/image2.png"/></Relationships>
</file>

<file path=ppt/diagrams/_rels/data37.xml.rels><?xml version="1.0" encoding="UTF-8" standalone="yes"?>
<Relationships xmlns="http://schemas.openxmlformats.org/package/2006/relationships"><Relationship Id="rId1" Type="http://schemas.openxmlformats.org/officeDocument/2006/relationships/image" Target="../media/image2.png"/></Relationships>
</file>

<file path=ppt/diagrams/_rels/data38.xml.rels><?xml version="1.0" encoding="UTF-8" standalone="yes"?>
<Relationships xmlns="http://schemas.openxmlformats.org/package/2006/relationships"><Relationship Id="rId1" Type="http://schemas.openxmlformats.org/officeDocument/2006/relationships/image" Target="../media/image2.png"/></Relationships>
</file>

<file path=ppt/diagrams/_rels/data39.xml.rels><?xml version="1.0" encoding="UTF-8" standalone="yes"?>
<Relationships xmlns="http://schemas.openxmlformats.org/package/2006/relationships"><Relationship Id="rId1" Type="http://schemas.openxmlformats.org/officeDocument/2006/relationships/image" Target="../media/image2.png"/></Relationships>
</file>

<file path=ppt/diagrams/_rels/data40.xml.rels><?xml version="1.0" encoding="UTF-8" standalone="yes"?>
<Relationships xmlns="http://schemas.openxmlformats.org/package/2006/relationships"><Relationship Id="rId1" Type="http://schemas.openxmlformats.org/officeDocument/2006/relationships/image" Target="../media/image2.png"/></Relationships>
</file>

<file path=ppt/diagrams/_rels/data41.xml.rels><?xml version="1.0" encoding="UTF-8" standalone="yes"?>
<Relationships xmlns="http://schemas.openxmlformats.org/package/2006/relationships"><Relationship Id="rId1" Type="http://schemas.openxmlformats.org/officeDocument/2006/relationships/image" Target="../media/image2.png"/></Relationships>
</file>

<file path=ppt/diagrams/_rels/data42.xml.rels><?xml version="1.0" encoding="UTF-8" standalone="yes"?>
<Relationships xmlns="http://schemas.openxmlformats.org/package/2006/relationships"><Relationship Id="rId1" Type="http://schemas.openxmlformats.org/officeDocument/2006/relationships/image" Target="../media/image2.png"/></Relationships>
</file>

<file path=ppt/diagrams/_rels/data43.xml.rels><?xml version="1.0" encoding="UTF-8" standalone="yes"?>
<Relationships xmlns="http://schemas.openxmlformats.org/package/2006/relationships"><Relationship Id="rId1" Type="http://schemas.openxmlformats.org/officeDocument/2006/relationships/image" Target="../media/image2.png"/></Relationships>
</file>

<file path=ppt/diagrams/_rels/data44.xml.rels><?xml version="1.0" encoding="UTF-8" standalone="yes"?>
<Relationships xmlns="http://schemas.openxmlformats.org/package/2006/relationships"><Relationship Id="rId1" Type="http://schemas.openxmlformats.org/officeDocument/2006/relationships/image" Target="../media/image2.png"/></Relationships>
</file>

<file path=ppt/diagrams/_rels/data45.xml.rels><?xml version="1.0" encoding="UTF-8" standalone="yes"?>
<Relationships xmlns="http://schemas.openxmlformats.org/package/2006/relationships"><Relationship Id="rId1" Type="http://schemas.openxmlformats.org/officeDocument/2006/relationships/image" Target="../media/image2.png"/></Relationships>
</file>

<file path=ppt/diagrams/_rels/data46.xml.rels><?xml version="1.0" encoding="UTF-8" standalone="yes"?>
<Relationships xmlns="http://schemas.openxmlformats.org/package/2006/relationships"><Relationship Id="rId1" Type="http://schemas.openxmlformats.org/officeDocument/2006/relationships/image" Target="../media/image2.png"/></Relationships>
</file>

<file path=ppt/diagrams/_rels/data47.xml.rels><?xml version="1.0" encoding="UTF-8" standalone="yes"?>
<Relationships xmlns="http://schemas.openxmlformats.org/package/2006/relationships"><Relationship Id="rId1" Type="http://schemas.openxmlformats.org/officeDocument/2006/relationships/image" Target="../media/image2.png"/></Relationships>
</file>

<file path=ppt/diagrams/_rels/data48.xml.rels><?xml version="1.0" encoding="UTF-8" standalone="yes"?>
<Relationships xmlns="http://schemas.openxmlformats.org/package/2006/relationships"><Relationship Id="rId1" Type="http://schemas.openxmlformats.org/officeDocument/2006/relationships/image" Target="../media/image2.png"/></Relationships>
</file>

<file path=ppt/diagrams/_rels/data49.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xml.rels><?xml version="1.0" encoding="UTF-8" standalone="yes"?>
<Relationships xmlns="http://schemas.openxmlformats.org/package/2006/relationships"><Relationship Id="rId1" Type="http://schemas.openxmlformats.org/officeDocument/2006/relationships/image" Target="../media/image2.png"/></Relationships>
</file>

<file path=ppt/diagrams/_rels/drawing5.xml.rels><?xml version="1.0" encoding="UTF-8" standalone="yes"?>
<Relationships xmlns="http://schemas.openxmlformats.org/package/2006/relationships"><Relationship Id="rId1" Type="http://schemas.openxmlformats.org/officeDocument/2006/relationships/image" Target="../media/image2.png"/></Relationships>
</file>

<file path=ppt/diagrams/_rels/drawing6.xml.rels><?xml version="1.0" encoding="UTF-8" standalone="yes"?>
<Relationships xmlns="http://schemas.openxmlformats.org/package/2006/relationships"><Relationship Id="rId1" Type="http://schemas.openxmlformats.org/officeDocument/2006/relationships/image" Target="../media/image2.png"/></Relationships>
</file>

<file path=ppt/diagrams/_rels/drawing7.xml.rels><?xml version="1.0" encoding="UTF-8" standalone="yes"?>
<Relationships xmlns="http://schemas.openxmlformats.org/package/2006/relationships"><Relationship Id="rId1" Type="http://schemas.openxmlformats.org/officeDocument/2006/relationships/image" Target="../media/image2.png"/></Relationships>
</file>

<file path=ppt/diagrams/_rels/drawing8.xml.rels><?xml version="1.0" encoding="UTF-8" standalone="yes"?>
<Relationships xmlns="http://schemas.openxmlformats.org/package/2006/relationships"><Relationship Id="rId1" Type="http://schemas.openxmlformats.org/officeDocument/2006/relationships/image" Target="../media/image2.png"/></Relationships>
</file>

<file path=ppt/diagrams/_rels/drawing9.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4.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5.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6.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7.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8.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9.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0.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2.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3.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4.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5.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6.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7.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8.xml.rels><?xml version="1.0" encoding="UTF-8" standalone="yes"?>
<Relationships xmlns="http://schemas.openxmlformats.org/package/2006/relationships"><Relationship Id="rId1" Type="http://schemas.openxmlformats.org/officeDocument/2006/relationships/image" Target="../media/image2.png"/></Relationships>
</file>

<file path=ppt/diagrams/_rels/drawing29.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0.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2.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3.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4.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5.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6.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7.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8.xml.rels><?xml version="1.0" encoding="UTF-8" standalone="yes"?>
<Relationships xmlns="http://schemas.openxmlformats.org/package/2006/relationships"><Relationship Id="rId1" Type="http://schemas.openxmlformats.org/officeDocument/2006/relationships/image" Target="../media/image2.png"/></Relationships>
</file>

<file path=ppt/diagrams/_rels/drawing39.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0.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2.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3.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4.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5.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6.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7.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8.xml.rels><?xml version="1.0" encoding="UTF-8" standalone="yes"?>
<Relationships xmlns="http://schemas.openxmlformats.org/package/2006/relationships"><Relationship Id="rId1" Type="http://schemas.openxmlformats.org/officeDocument/2006/relationships/image" Target="../media/image2.png"/></Relationships>
</file>

<file path=ppt/diagrams/_rels/drawing49.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4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About me </a:t>
          </a:r>
        </a:p>
      </dgm:t>
    </dgm:pt>
    <dgm:pt modelId="{EFBD0F04-B28F-4608-97EE-E3C6C392DCDD}" type="parTrans" cxnId="{0F1011E5-479B-4DA8-83A3-21704FD9552E}">
      <dgm:prSet/>
      <dgm:spPr/>
      <dgm:t>
        <a:bodyPr/>
        <a:lstStyle/>
        <a:p>
          <a:endParaRPr lang="it-IT"/>
        </a:p>
      </dgm:t>
    </dgm:pt>
    <dgm:pt modelId="{55E37271-E5B5-4371-B0D7-A59C5D8335AD}" type="sibTrans" cxnId="{0F1011E5-479B-4DA8-83A3-21704FD9552E}">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A5974D6A-CB44-4FDD-B342-A13C6A6BEF09}" type="presOf" srcId="{45B8E885-A89A-4B23-98D1-A023D3320C0F}" destId="{385344ED-3C88-4EF3-8C3E-1EC2F012328A}" srcOrd="0" destOrd="0" presId="urn:microsoft.com/office/officeart/2005/8/layout/vList3#8"/>
    <dgm:cxn modelId="{0F1011E5-479B-4DA8-83A3-21704FD9552E}" srcId="{92D9C6D3-03B0-4960-8D98-D4E157C6744F}" destId="{45B8E885-A89A-4B23-98D1-A023D3320C0F}" srcOrd="0" destOrd="0" parTransId="{EFBD0F04-B28F-4608-97EE-E3C6C392DCDD}" sibTransId="{55E37271-E5B5-4371-B0D7-A59C5D8335AD}"/>
    <dgm:cxn modelId="{6F1732EC-ED61-492D-991E-66DE3FBC0564}" type="presOf" srcId="{92D9C6D3-03B0-4960-8D98-D4E157C6744F}" destId="{69460681-1065-4EF0-8CFD-81FE9BE6384A}" srcOrd="0" destOrd="0" presId="urn:microsoft.com/office/officeart/2005/8/layout/vList3#8"/>
    <dgm:cxn modelId="{FA41F25F-DFCE-4B20-B6AC-C6ECFC072393}" type="presParOf" srcId="{69460681-1065-4EF0-8CFD-81FE9BE6384A}" destId="{BD827BB0-E0BD-4E1C-A65B-E3E9186624A4}" srcOrd="0" destOrd="0" presId="urn:microsoft.com/office/officeart/2005/8/layout/vList3#8"/>
    <dgm:cxn modelId="{2AE9E47E-2F98-4C09-87F7-6878AA074DBD}" type="presParOf" srcId="{BD827BB0-E0BD-4E1C-A65B-E3E9186624A4}" destId="{DE6B98DD-752C-4AC8-A23C-504824552CFA}" srcOrd="0" destOrd="0" presId="urn:microsoft.com/office/officeart/2005/8/layout/vList3#8"/>
    <dgm:cxn modelId="{6BE2FCED-86C2-4E36-8B03-25AE7C917FB7}"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Agenda</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Europe</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Europe</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Europe</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The Regulation</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The Regulation</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The Regulation</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The Regulation</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The Regulation</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Main Scopes</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Main Scopes</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Main Scopes</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Main Scopes</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Access to Capital</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Blockchain</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Accountability</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Reverse Solicitation</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Global</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DeFi - NFTs</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MiCA – NFTs</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a Nutshell</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a Nutshell</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a Nutshell</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a Nutshell</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Italy</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Italy</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Italy</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 Bank of Italy and Consob</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 Consob</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 Bank of </a:t>
          </a:r>
          <a:r>
            <a:rPr lang="en-US" b="1" dirty="0" err="1">
              <a:latin typeface="+mj-lt"/>
            </a:rPr>
            <a:t>italy</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Italy</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Italy</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Italy</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in Italy</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 </a:t>
          </a:r>
          <a:r>
            <a:rPr lang="it-IT" b="1" dirty="0">
              <a:latin typeface="+mj-lt"/>
            </a:rPr>
            <a:t>Penalty regime</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 </a:t>
          </a:r>
          <a:r>
            <a:rPr lang="it-IT" b="1" dirty="0">
              <a:latin typeface="+mj-lt"/>
            </a:rPr>
            <a:t>Penalty regime</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 </a:t>
          </a:r>
          <a:r>
            <a:rPr lang="it-IT" b="1" dirty="0">
              <a:latin typeface="+mj-lt"/>
            </a:rPr>
            <a:t>Penalty regime</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 </a:t>
          </a:r>
          <a:r>
            <a:rPr lang="it-IT" b="1" dirty="0">
              <a:latin typeface="+mj-lt"/>
            </a:rPr>
            <a:t>Conclusions</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en-US" b="1" dirty="0">
              <a:latin typeface="+mj-lt"/>
            </a:rPr>
            <a:t>MiCA - </a:t>
          </a:r>
          <a:r>
            <a:rPr lang="it-IT" b="1" dirty="0">
              <a:latin typeface="+mj-lt"/>
            </a:rPr>
            <a:t>Conclusions</a:t>
          </a:r>
          <a:endParaRPr lang="it-IT" altLang="en-US" noProof="0" dirty="0">
            <a:latin typeface="+mj-lt"/>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0"/>
      <dgm:spPr/>
      <dgm:t>
        <a:bodyPr vert="horz" wrap="square"/>
        <a:lstStyle/>
        <a:p>
          <a:pPr marR="0" algn="r" defTabSz="914400" rtl="0" eaLnBrk="1" fontAlgn="auto" latinLnBrk="0" hangingPunct="1">
            <a:lnSpc>
              <a:spcPct val="100000"/>
            </a:lnSpc>
            <a:spcBef>
              <a:spcPts val="0"/>
            </a:spcBef>
            <a:spcAft>
              <a:spcPts val="0"/>
            </a:spcAft>
            <a:buClrTx/>
            <a:buSzTx/>
            <a:buFontTx/>
          </a:pPr>
          <a:r>
            <a:rPr lang="it-IT" altLang="en-US" noProof="0" dirty="0">
              <a:latin typeface="+mj-lt"/>
            </a:rPr>
            <a:t>Dlt Pilot Regime</a:t>
          </a: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1"/>
      <dgm:spPr/>
      <dgm:t>
        <a:bodyPr vert="horz" wrap="square"/>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European Sandbox </a:t>
          </a:r>
          <a:endParaRPr lang="it-IT" altLang="en-US" sz="1700" kern="1200" noProof="0" dirty="0">
            <a:solidFill>
              <a:prstClr val="white"/>
            </a:solidFill>
            <a:latin typeface="Impact"/>
            <a:ea typeface="+mn-ea"/>
            <a:cs typeface="+mn-cs"/>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1"/>
      <dgm:spPr/>
      <dgm:t>
        <a:bodyPr vert="horz" wrap="square"/>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Dlt Pilot Regime</a:t>
          </a:r>
          <a:endParaRPr lang="it-IT" altLang="en-US" sz="1700" kern="1200" noProof="0" dirty="0">
            <a:solidFill>
              <a:prstClr val="white"/>
            </a:solidFill>
            <a:latin typeface="Impact"/>
            <a:ea typeface="+mn-ea"/>
            <a:cs typeface="+mn-cs"/>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1"/>
      <dgm:spPr/>
      <dgm:t>
        <a:bodyPr vert="horz" wrap="square"/>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Dlt Pilot Regime</a:t>
          </a:r>
          <a:endParaRPr lang="it-IT" altLang="en-US" sz="1700" kern="1200" noProof="0" dirty="0">
            <a:solidFill>
              <a:prstClr val="white"/>
            </a:solidFill>
            <a:latin typeface="Impact"/>
            <a:ea typeface="+mn-ea"/>
            <a:cs typeface="+mn-cs"/>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1"/>
      <dgm:spPr/>
      <dgm:t>
        <a:bodyPr vert="horz" wrap="square"/>
        <a:lstStyle/>
        <a:p>
          <a:pPr marL="0" marR="0" lvl="0" indent="0" algn="r" defTabSz="914400" rtl="0" eaLnBrk="1" fontAlgn="auto" latinLnBrk="0" hangingPunct="1">
            <a:lnSpc>
              <a:spcPct val="100000"/>
            </a:lnSpc>
            <a:spcBef>
              <a:spcPct val="0"/>
            </a:spcBef>
            <a:spcAft>
              <a:spcPts val="0"/>
            </a:spcAft>
            <a:buClrTx/>
            <a:buSzTx/>
            <a:buFontTx/>
            <a:buNone/>
          </a:pPr>
          <a:r>
            <a:rPr lang="it-IT" sz="1700" kern="1200" dirty="0">
              <a:solidFill>
                <a:prstClr val="white"/>
              </a:solidFill>
              <a:latin typeface="Impact"/>
              <a:ea typeface="+mn-ea"/>
              <a:cs typeface="+mn-cs"/>
            </a:rPr>
            <a:t>Distributed Ledger Technology </a:t>
          </a:r>
          <a:endParaRPr lang="it-IT" altLang="en-US" sz="1700" kern="1200" noProof="0" dirty="0">
            <a:solidFill>
              <a:prstClr val="white"/>
            </a:solidFill>
            <a:latin typeface="Impact"/>
            <a:ea typeface="+mn-ea"/>
            <a:cs typeface="+mn-cs"/>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1"/>
      <dgm:spPr/>
      <dgm:t>
        <a:bodyPr vert="horz" wrap="square"/>
        <a:lstStyle/>
        <a:p>
          <a:pPr marL="0" marR="0" lvl="0" indent="0" algn="r" defTabSz="914400" rtl="0" eaLnBrk="1" fontAlgn="auto" latinLnBrk="0" hangingPunct="1">
            <a:lnSpc>
              <a:spcPct val="100000"/>
            </a:lnSpc>
            <a:spcBef>
              <a:spcPct val="0"/>
            </a:spcBef>
            <a:spcAft>
              <a:spcPts val="0"/>
            </a:spcAft>
            <a:buClrTx/>
            <a:buSzTx/>
            <a:buFontTx/>
            <a:buNone/>
          </a:pPr>
          <a:r>
            <a:rPr lang="it-IT" sz="1700" kern="1200" dirty="0">
              <a:solidFill>
                <a:prstClr val="white"/>
              </a:solidFill>
              <a:latin typeface="Impact"/>
              <a:ea typeface="+mn-ea"/>
              <a:cs typeface="+mn-cs"/>
            </a:rPr>
            <a:t>Distributed Ledger Technology </a:t>
          </a:r>
          <a:endParaRPr lang="it-IT" altLang="en-US" sz="1700" kern="1200" noProof="0" dirty="0">
            <a:solidFill>
              <a:prstClr val="white"/>
            </a:solidFill>
            <a:latin typeface="Impact"/>
            <a:ea typeface="+mn-ea"/>
            <a:cs typeface="+mn-cs"/>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1"/>
      <dgm:spPr/>
      <dgm:t>
        <a:bodyPr vert="horz" wrap="square"/>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DORA</a:t>
          </a:r>
          <a:endParaRPr lang="it-IT" altLang="en-US" sz="1700" kern="1200" noProof="0" dirty="0">
            <a:solidFill>
              <a:prstClr val="white"/>
            </a:solidFill>
            <a:latin typeface="Impact"/>
            <a:ea typeface="+mn-ea"/>
            <a:cs typeface="+mn-cs"/>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1"/>
      <dgm:spPr/>
      <dgm:t>
        <a:bodyPr vert="horz" wrap="square"/>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DORA</a:t>
          </a:r>
          <a:endParaRPr lang="it-IT" altLang="en-US" sz="1700" kern="1200" noProof="0" dirty="0">
            <a:solidFill>
              <a:prstClr val="white"/>
            </a:solidFill>
            <a:latin typeface="Impact"/>
            <a:ea typeface="+mn-ea"/>
            <a:cs typeface="+mn-cs"/>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92D9C6D3-03B0-4960-8D98-D4E157C6744F}" type="doc">
      <dgm:prSet loTypeId="urn:microsoft.com/office/officeart/2005/8/layout/vList3#8" loCatId="list" qsTypeId="urn:microsoft.com/office/officeart/2005/8/quickstyle/simple1#41" qsCatId="simple" csTypeId="urn:microsoft.com/office/officeart/2005/8/colors/accent1_2#43" csCatId="accent1" phldr="1"/>
      <dgm:spPr/>
      <dgm:t>
        <a:bodyPr/>
        <a:lstStyle/>
        <a:p>
          <a:endParaRPr lang="it-IT"/>
        </a:p>
      </dgm:t>
    </dgm:pt>
    <dgm:pt modelId="{45B8E885-A89A-4B23-98D1-A023D3320C0F}">
      <dgm:prSet phldr="0" custT="1"/>
      <dgm:spPr/>
      <dgm:t>
        <a:bodyPr vert="horz" wrap="square"/>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Q&amp;A</a:t>
          </a:r>
          <a:endParaRPr lang="it-IT" altLang="en-US" sz="1700" kern="1200" noProof="0" dirty="0">
            <a:solidFill>
              <a:prstClr val="white"/>
            </a:solidFill>
            <a:latin typeface="Impact"/>
            <a:ea typeface="+mn-ea"/>
            <a:cs typeface="+mn-cs"/>
          </a:endParaRPr>
        </a:p>
      </dgm:t>
    </dgm:pt>
    <dgm:pt modelId="{EFBD0F04-B28F-4608-97EE-E3C6C392DCDD}" type="parTrans" cxnId="{FB48BFBE-AC26-4D03-A84F-C1D07939ADC5}">
      <dgm:prSet/>
      <dgm:spPr/>
      <dgm:t>
        <a:bodyPr/>
        <a:lstStyle/>
        <a:p>
          <a:endParaRPr lang="it-IT"/>
        </a:p>
      </dgm:t>
    </dgm:pt>
    <dgm:pt modelId="{55E37271-E5B5-4371-B0D7-A59C5D8335AD}" type="sibTrans" cxnId="{FB48BFBE-AC26-4D03-A84F-C1D07939ADC5}">
      <dgm:prSet/>
      <dgm:spPr/>
      <dgm:t>
        <a:bodyPr/>
        <a:lstStyle/>
        <a:p>
          <a:endParaRPr lang="it-IT"/>
        </a:p>
      </dgm:t>
    </dgm:pt>
    <dgm:pt modelId="{69460681-1065-4EF0-8CFD-81FE9BE6384A}" type="pres">
      <dgm:prSet presAssocID="{92D9C6D3-03B0-4960-8D98-D4E157C6744F}" presName="linearFlow" presStyleCnt="0">
        <dgm:presLayoutVars>
          <dgm:dir/>
          <dgm:resizeHandles val="exact"/>
        </dgm:presLayoutVars>
      </dgm:prSet>
      <dgm:spPr/>
    </dgm:pt>
    <dgm:pt modelId="{BD827BB0-E0BD-4E1C-A65B-E3E9186624A4}" type="pres">
      <dgm:prSet presAssocID="{45B8E885-A89A-4B23-98D1-A023D3320C0F}" presName="composite" presStyleCnt="0"/>
      <dgm:spPr/>
    </dgm:pt>
    <dgm:pt modelId="{DE6B98DD-752C-4AC8-A23C-504824552CFA}" type="pres">
      <dgm:prSet presAssocID="{45B8E885-A89A-4B23-98D1-A023D3320C0F}" presName="imgShp" presStyleLbl="fgImgPlace1" presStyleIdx="0" presStyleCnt="1" custLinFactNeighborX="4386" custLinFactNeighborY="-1618"/>
      <dgm:spPr>
        <a:blipFill>
          <a:blip xmlns:r="http://schemas.openxmlformats.org/officeDocument/2006/relationships" r:embed="rId1"/>
          <a:stretch>
            <a:fillRect/>
          </a:stretch>
        </a:blipFill>
      </dgm:spPr>
    </dgm:pt>
    <dgm:pt modelId="{385344ED-3C88-4EF3-8C3E-1EC2F012328A}" type="pres">
      <dgm:prSet presAssocID="{45B8E885-A89A-4B23-98D1-A023D3320C0F}" presName="txShp" presStyleLbl="node1" presStyleIdx="0" presStyleCnt="1">
        <dgm:presLayoutVars>
          <dgm:bulletEnabled val="1"/>
        </dgm:presLayoutVars>
      </dgm:prSet>
      <dgm:spPr/>
    </dgm:pt>
  </dgm:ptLst>
  <dgm:cxnLst>
    <dgm:cxn modelId="{0134076A-047B-416F-A903-90B4F2DD27A9}" type="presOf" srcId="{45B8E885-A89A-4B23-98D1-A023D3320C0F}" destId="{385344ED-3C88-4EF3-8C3E-1EC2F012328A}" srcOrd="0" destOrd="0" presId="urn:microsoft.com/office/officeart/2005/8/layout/vList3#8"/>
    <dgm:cxn modelId="{FB48BFBE-AC26-4D03-A84F-C1D07939ADC5}" srcId="{92D9C6D3-03B0-4960-8D98-D4E157C6744F}" destId="{45B8E885-A89A-4B23-98D1-A023D3320C0F}" srcOrd="0" destOrd="0" parTransId="{EFBD0F04-B28F-4608-97EE-E3C6C392DCDD}" sibTransId="{55E37271-E5B5-4371-B0D7-A59C5D8335AD}"/>
    <dgm:cxn modelId="{ACAA3FCB-FCB1-4186-B921-27079FBA2534}" type="presOf" srcId="{92D9C6D3-03B0-4960-8D98-D4E157C6744F}" destId="{69460681-1065-4EF0-8CFD-81FE9BE6384A}" srcOrd="0" destOrd="0" presId="urn:microsoft.com/office/officeart/2005/8/layout/vList3#8"/>
    <dgm:cxn modelId="{A85D005B-5EA2-48B6-A7AF-2D585B34286E}" type="presParOf" srcId="{69460681-1065-4EF0-8CFD-81FE9BE6384A}" destId="{BD827BB0-E0BD-4E1C-A65B-E3E9186624A4}" srcOrd="0" destOrd="0" presId="urn:microsoft.com/office/officeart/2005/8/layout/vList3#8"/>
    <dgm:cxn modelId="{552ED1E7-6500-4F04-A123-D1D28FD20CE9}" type="presParOf" srcId="{BD827BB0-E0BD-4E1C-A65B-E3E9186624A4}" destId="{DE6B98DD-752C-4AC8-A23C-504824552CFA}" srcOrd="0" destOrd="0" presId="urn:microsoft.com/office/officeart/2005/8/layout/vList3#8"/>
    <dgm:cxn modelId="{40160764-1A87-4BD8-89F7-7F67350181C1}" type="presParOf" srcId="{BD827BB0-E0BD-4E1C-A65B-E3E9186624A4}" destId="{385344ED-3C88-4EF3-8C3E-1EC2F012328A}" srcOrd="1" destOrd="0" presId="urn:microsoft.com/office/officeart/2005/8/layout/vList3#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About me </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Agenda</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Europe</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Europe</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Europe</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The Regulation</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The Regulation</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The Regulation</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The Regulation</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The Regulation</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Main Scopes</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Main Scopes</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Main Scopes</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Main Scopes</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Access to Capital</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Blockchain</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Accountability</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Reverse Solicitation</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Global</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DeFi - NFTs</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MiCA – NFTs</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a Nutshell</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a Nutshell</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a Nutshell</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a Nutshell</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Italy</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Italy</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Italy</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 Bank of Italy and Consob</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 Consob</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 Bank of </a:t>
          </a:r>
          <a:r>
            <a:rPr lang="en-US" sz="1700" b="1" kern="1200" dirty="0" err="1">
              <a:latin typeface="+mj-lt"/>
            </a:rPr>
            <a:t>italy</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Italy</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Italy</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Italy</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in Italy</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 </a:t>
          </a:r>
          <a:r>
            <a:rPr lang="it-IT" sz="1700" b="1" kern="1200" dirty="0">
              <a:latin typeface="+mj-lt"/>
            </a:rPr>
            <a:t>Penalty regime</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 </a:t>
          </a:r>
          <a:r>
            <a:rPr lang="it-IT" sz="1700" b="1" kern="1200" dirty="0">
              <a:latin typeface="+mj-lt"/>
            </a:rPr>
            <a:t>Penalty regime</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 </a:t>
          </a:r>
          <a:r>
            <a:rPr lang="it-IT" sz="1700" b="1" kern="1200" dirty="0">
              <a:latin typeface="+mj-lt"/>
            </a:rPr>
            <a:t>Penalty regime</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 </a:t>
          </a:r>
          <a:r>
            <a:rPr lang="it-IT" sz="1700" b="1" kern="1200" dirty="0">
              <a:latin typeface="+mj-lt"/>
            </a:rPr>
            <a:t>Conclusions</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en-US" sz="1700" b="1" kern="1200" dirty="0">
              <a:latin typeface="+mj-lt"/>
            </a:rPr>
            <a:t>MiCA - </a:t>
          </a:r>
          <a:r>
            <a:rPr lang="it-IT" sz="1700" b="1" kern="1200" dirty="0">
              <a:latin typeface="+mj-lt"/>
            </a:rPr>
            <a:t>Conclusions</a:t>
          </a:r>
          <a:endParaRPr lang="it-IT" altLang="en-US" sz="1700" kern="1200" noProof="0" dirty="0">
            <a:latin typeface="+mj-lt"/>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pPr>
          <a:r>
            <a:rPr lang="it-IT" altLang="en-US" sz="1700" kern="1200" noProof="0" dirty="0">
              <a:latin typeface="+mj-lt"/>
            </a:rPr>
            <a:t>Dlt Pilot Regime</a:t>
          </a: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European Sandbox </a:t>
          </a:r>
          <a:endParaRPr lang="it-IT" altLang="en-US" sz="1700" kern="1200" noProof="0" dirty="0">
            <a:solidFill>
              <a:prstClr val="white"/>
            </a:solidFill>
            <a:latin typeface="Impact"/>
            <a:ea typeface="+mn-ea"/>
            <a:cs typeface="+mn-cs"/>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Dlt Pilot Regime</a:t>
          </a:r>
          <a:endParaRPr lang="it-IT" altLang="en-US" sz="1700" kern="1200" noProof="0" dirty="0">
            <a:solidFill>
              <a:prstClr val="white"/>
            </a:solidFill>
            <a:latin typeface="Impact"/>
            <a:ea typeface="+mn-ea"/>
            <a:cs typeface="+mn-cs"/>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Dlt Pilot Regime</a:t>
          </a:r>
          <a:endParaRPr lang="it-IT" altLang="en-US" sz="1700" kern="1200" noProof="0" dirty="0">
            <a:solidFill>
              <a:prstClr val="white"/>
            </a:solidFill>
            <a:latin typeface="Impact"/>
            <a:ea typeface="+mn-ea"/>
            <a:cs typeface="+mn-cs"/>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ct val="0"/>
            </a:spcBef>
            <a:spcAft>
              <a:spcPts val="0"/>
            </a:spcAft>
            <a:buClrTx/>
            <a:buSzTx/>
            <a:buFontTx/>
            <a:buNone/>
          </a:pPr>
          <a:r>
            <a:rPr lang="it-IT" sz="1700" kern="1200" dirty="0">
              <a:solidFill>
                <a:prstClr val="white"/>
              </a:solidFill>
              <a:latin typeface="Impact"/>
              <a:ea typeface="+mn-ea"/>
              <a:cs typeface="+mn-cs"/>
            </a:rPr>
            <a:t>Distributed Ledger Technology </a:t>
          </a:r>
          <a:endParaRPr lang="it-IT" altLang="en-US" sz="1700" kern="1200" noProof="0" dirty="0">
            <a:solidFill>
              <a:prstClr val="white"/>
            </a:solidFill>
            <a:latin typeface="Impact"/>
            <a:ea typeface="+mn-ea"/>
            <a:cs typeface="+mn-cs"/>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ct val="0"/>
            </a:spcBef>
            <a:spcAft>
              <a:spcPts val="0"/>
            </a:spcAft>
            <a:buClrTx/>
            <a:buSzTx/>
            <a:buFontTx/>
            <a:buNone/>
          </a:pPr>
          <a:r>
            <a:rPr lang="it-IT" sz="1700" kern="1200" dirty="0">
              <a:solidFill>
                <a:prstClr val="white"/>
              </a:solidFill>
              <a:latin typeface="Impact"/>
              <a:ea typeface="+mn-ea"/>
              <a:cs typeface="+mn-cs"/>
            </a:rPr>
            <a:t>Distributed Ledger Technology </a:t>
          </a:r>
          <a:endParaRPr lang="it-IT" altLang="en-US" sz="1700" kern="1200" noProof="0" dirty="0">
            <a:solidFill>
              <a:prstClr val="white"/>
            </a:solidFill>
            <a:latin typeface="Impact"/>
            <a:ea typeface="+mn-ea"/>
            <a:cs typeface="+mn-cs"/>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DORA</a:t>
          </a:r>
          <a:endParaRPr lang="it-IT" altLang="en-US" sz="1700" kern="1200" noProof="0" dirty="0">
            <a:solidFill>
              <a:prstClr val="white"/>
            </a:solidFill>
            <a:latin typeface="Impact"/>
            <a:ea typeface="+mn-ea"/>
            <a:cs typeface="+mn-cs"/>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DORA</a:t>
          </a:r>
          <a:endParaRPr lang="it-IT" altLang="en-US" sz="1700" kern="1200" noProof="0" dirty="0">
            <a:solidFill>
              <a:prstClr val="white"/>
            </a:solidFill>
            <a:latin typeface="Impact"/>
            <a:ea typeface="+mn-ea"/>
            <a:cs typeface="+mn-cs"/>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5344ED-3C88-4EF3-8C3E-1EC2F012328A}">
      <dsp:nvSpPr>
        <dsp:cNvPr id="0" name=""/>
        <dsp:cNvSpPr/>
      </dsp:nvSpPr>
      <dsp:spPr>
        <a:xfrm rot="10800000">
          <a:off x="1071833" y="0"/>
          <a:ext cx="3842941" cy="415498"/>
        </a:xfrm>
        <a:prstGeom prst="homePlate">
          <a:avLst/>
        </a:prstGeom>
        <a:solidFill>
          <a:schemeClr val="accent1">
            <a:hueOff val="0"/>
            <a:satOff val="0"/>
            <a:lumOff val="0"/>
            <a:alphaOff val="0"/>
          </a:schemeClr>
        </a:solid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3223" tIns="64770" rIns="120904" bIns="64770" numCol="1" spcCol="1270" anchor="ctr" anchorCtr="0">
          <a:noAutofit/>
        </a:bodyPr>
        <a:lstStyle/>
        <a:p>
          <a:pPr marL="0" marR="0" lvl="0" indent="0" algn="r" defTabSz="914400" rtl="0" eaLnBrk="1" fontAlgn="auto" latinLnBrk="0" hangingPunct="1">
            <a:lnSpc>
              <a:spcPct val="100000"/>
            </a:lnSpc>
            <a:spcBef>
              <a:spcPct val="0"/>
            </a:spcBef>
            <a:spcAft>
              <a:spcPts val="0"/>
            </a:spcAft>
            <a:buClrTx/>
            <a:buSzTx/>
            <a:buFontTx/>
            <a:buNone/>
          </a:pPr>
          <a:r>
            <a:rPr lang="en-US" sz="1700" kern="1200" dirty="0">
              <a:solidFill>
                <a:prstClr val="white"/>
              </a:solidFill>
              <a:latin typeface="Impact"/>
              <a:ea typeface="+mn-ea"/>
              <a:cs typeface="+mn-cs"/>
            </a:rPr>
            <a:t>Q&amp;A</a:t>
          </a:r>
          <a:endParaRPr lang="it-IT" altLang="en-US" sz="1700" kern="1200" noProof="0" dirty="0">
            <a:solidFill>
              <a:prstClr val="white"/>
            </a:solidFill>
            <a:latin typeface="Impact"/>
            <a:ea typeface="+mn-ea"/>
            <a:cs typeface="+mn-cs"/>
          </a:endParaRPr>
        </a:p>
      </dsp:txBody>
      <dsp:txXfrm rot="10800000">
        <a:off x="1175707" y="0"/>
        <a:ext cx="3739067" cy="415498"/>
      </dsp:txXfrm>
    </dsp:sp>
    <dsp:sp modelId="{DE6B98DD-752C-4AC8-A23C-504824552CFA}">
      <dsp:nvSpPr>
        <dsp:cNvPr id="0" name=""/>
        <dsp:cNvSpPr/>
      </dsp:nvSpPr>
      <dsp:spPr>
        <a:xfrm>
          <a:off x="882308" y="0"/>
          <a:ext cx="415498" cy="415498"/>
        </a:xfrm>
        <a:prstGeom prst="ellipse">
          <a:avLst/>
        </a:prstGeom>
        <a:blipFill>
          <a:blip xmlns:r="http://schemas.openxmlformats.org/officeDocument/2006/relationships" r:embed="rId1"/>
          <a:stretch>
            <a:fillRect/>
          </a:stretch>
        </a:blipFill>
        <a:ln w="222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5.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6.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8.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vList3#8">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52593" cy="497683"/>
          </a:xfrm>
          <a:prstGeom prst="rect">
            <a:avLst/>
          </a:prstGeom>
        </p:spPr>
        <p:txBody>
          <a:bodyPr vert="horz" lIns="91597" tIns="45798" rIns="91597" bIns="45798" rtlCol="0"/>
          <a:lstStyle>
            <a:lvl1pPr algn="l" defTabSz="1075055"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sz="quarter" idx="1"/>
          </p:nvPr>
        </p:nvSpPr>
        <p:spPr>
          <a:xfrm>
            <a:off x="3857780" y="0"/>
            <a:ext cx="2952593" cy="497683"/>
          </a:xfrm>
          <a:prstGeom prst="rect">
            <a:avLst/>
          </a:prstGeom>
        </p:spPr>
        <p:txBody>
          <a:bodyPr vert="horz" lIns="91597" tIns="45798" rIns="91597" bIns="45798" rtlCol="0"/>
          <a:lstStyle>
            <a:lvl1pPr algn="r" defTabSz="1075055" fontAlgn="auto">
              <a:spcBef>
                <a:spcPts val="0"/>
              </a:spcBef>
              <a:spcAft>
                <a:spcPts val="0"/>
              </a:spcAft>
              <a:defRPr sz="1200">
                <a:latin typeface="+mn-lt"/>
                <a:cs typeface="+mn-cs"/>
              </a:defRPr>
            </a:lvl1pPr>
          </a:lstStyle>
          <a:p>
            <a:pPr>
              <a:defRPr/>
            </a:pPr>
            <a:fld id="{A94EBBE5-3E44-4087-801A-6179FB0EBB29}" type="datetimeFigureOut">
              <a:rPr lang="it-IT"/>
              <a:t>19/09/2025</a:t>
            </a:fld>
            <a:endParaRPr lang="it-IT"/>
          </a:p>
        </p:txBody>
      </p:sp>
      <p:sp>
        <p:nvSpPr>
          <p:cNvPr id="4" name="Segnaposto piè di pagina 3"/>
          <p:cNvSpPr>
            <a:spLocks noGrp="1"/>
          </p:cNvSpPr>
          <p:nvPr>
            <p:ph type="ftr" sz="quarter" idx="2"/>
          </p:nvPr>
        </p:nvSpPr>
        <p:spPr>
          <a:xfrm>
            <a:off x="0" y="9443241"/>
            <a:ext cx="2952593" cy="497682"/>
          </a:xfrm>
          <a:prstGeom prst="rect">
            <a:avLst/>
          </a:prstGeom>
        </p:spPr>
        <p:txBody>
          <a:bodyPr vert="horz" lIns="91597" tIns="45798" rIns="91597" bIns="45798" rtlCol="0" anchor="b"/>
          <a:lstStyle>
            <a:lvl1pPr algn="l" defTabSz="1075055" fontAlgn="auto">
              <a:spcBef>
                <a:spcPts val="0"/>
              </a:spcBef>
              <a:spcAft>
                <a:spcPts val="0"/>
              </a:spcAft>
              <a:defRPr sz="1200">
                <a:latin typeface="+mn-lt"/>
                <a:cs typeface="+mn-cs"/>
              </a:defRPr>
            </a:lvl1pPr>
          </a:lstStyle>
          <a:p>
            <a:pPr>
              <a:defRPr/>
            </a:pPr>
            <a:endParaRPr lang="it-IT"/>
          </a:p>
        </p:txBody>
      </p:sp>
      <p:sp>
        <p:nvSpPr>
          <p:cNvPr id="5" name="Segnaposto numero diapositiva 4"/>
          <p:cNvSpPr>
            <a:spLocks noGrp="1"/>
          </p:cNvSpPr>
          <p:nvPr>
            <p:ph type="sldNum" sz="quarter" idx="3"/>
          </p:nvPr>
        </p:nvSpPr>
        <p:spPr>
          <a:xfrm>
            <a:off x="3857780" y="9443241"/>
            <a:ext cx="2952593" cy="497682"/>
          </a:xfrm>
          <a:prstGeom prst="rect">
            <a:avLst/>
          </a:prstGeom>
        </p:spPr>
        <p:txBody>
          <a:bodyPr vert="horz" lIns="91597" tIns="45798" rIns="91597" bIns="45798" rtlCol="0" anchor="b"/>
          <a:lstStyle>
            <a:lvl1pPr algn="r" defTabSz="1075055" fontAlgn="auto">
              <a:spcBef>
                <a:spcPts val="0"/>
              </a:spcBef>
              <a:spcAft>
                <a:spcPts val="0"/>
              </a:spcAft>
              <a:defRPr sz="1200">
                <a:latin typeface="+mn-lt"/>
                <a:cs typeface="+mn-cs"/>
              </a:defRPr>
            </a:lvl1pPr>
          </a:lstStyle>
          <a:p>
            <a:pPr>
              <a:defRPr/>
            </a:pPr>
            <a:fld id="{BCC488FA-10D2-4706-B56F-C299AC27C0BC}" type="slidenum">
              <a:rPr lang="it-IT"/>
              <a:t>‹N›</a:t>
            </a:fld>
            <a:endParaRPr 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52593" cy="497683"/>
          </a:xfrm>
          <a:prstGeom prst="rect">
            <a:avLst/>
          </a:prstGeom>
        </p:spPr>
        <p:txBody>
          <a:bodyPr vert="horz" lIns="91597" tIns="45798" rIns="91597" bIns="45798" rtlCol="0"/>
          <a:lstStyle>
            <a:lvl1pPr algn="l" defTabSz="1075055"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59370" y="0"/>
            <a:ext cx="2951003" cy="497683"/>
          </a:xfrm>
          <a:prstGeom prst="rect">
            <a:avLst/>
          </a:prstGeom>
        </p:spPr>
        <p:txBody>
          <a:bodyPr vert="horz" lIns="91597" tIns="45798" rIns="91597" bIns="45798" rtlCol="0"/>
          <a:lstStyle>
            <a:lvl1pPr algn="r" defTabSz="1075055" fontAlgn="auto">
              <a:spcBef>
                <a:spcPts val="0"/>
              </a:spcBef>
              <a:spcAft>
                <a:spcPts val="0"/>
              </a:spcAft>
              <a:defRPr sz="1200">
                <a:latin typeface="+mn-lt"/>
                <a:cs typeface="+mn-cs"/>
              </a:defRPr>
            </a:lvl1pPr>
          </a:lstStyle>
          <a:p>
            <a:pPr>
              <a:defRPr/>
            </a:pPr>
            <a:fld id="{330353FF-13C0-4147-BDFB-01D1B6C11F46}" type="datetimeFigureOut">
              <a:rPr lang="it-IT"/>
              <a:t>19/09/2025</a:t>
            </a:fld>
            <a:endParaRPr lang="it-IT"/>
          </a:p>
        </p:txBody>
      </p:sp>
      <p:sp>
        <p:nvSpPr>
          <p:cNvPr id="4" name="Segnaposto immagine diapositiva 3"/>
          <p:cNvSpPr>
            <a:spLocks noGrp="1" noRot="1" noChangeAspect="1"/>
          </p:cNvSpPr>
          <p:nvPr>
            <p:ph type="sldImg" idx="2"/>
          </p:nvPr>
        </p:nvSpPr>
        <p:spPr>
          <a:xfrm>
            <a:off x="712788" y="746125"/>
            <a:ext cx="5386387" cy="3729038"/>
          </a:xfrm>
          <a:prstGeom prst="rect">
            <a:avLst/>
          </a:prstGeom>
          <a:noFill/>
          <a:ln w="12700">
            <a:solidFill>
              <a:prstClr val="black"/>
            </a:solidFill>
          </a:ln>
        </p:spPr>
        <p:txBody>
          <a:bodyPr vert="horz" lIns="91597" tIns="45798" rIns="91597" bIns="45798" rtlCol="0" anchor="ctr"/>
          <a:lstStyle/>
          <a:p>
            <a:pPr lvl="0"/>
            <a:endParaRPr lang="it-IT" noProof="0"/>
          </a:p>
        </p:txBody>
      </p:sp>
      <p:sp>
        <p:nvSpPr>
          <p:cNvPr id="5" name="Segnaposto note 4"/>
          <p:cNvSpPr>
            <a:spLocks noGrp="1"/>
          </p:cNvSpPr>
          <p:nvPr>
            <p:ph type="body" sz="quarter" idx="3"/>
          </p:nvPr>
        </p:nvSpPr>
        <p:spPr>
          <a:xfrm>
            <a:off x="680879" y="4722416"/>
            <a:ext cx="5450207" cy="4474369"/>
          </a:xfrm>
          <a:prstGeom prst="rect">
            <a:avLst/>
          </a:prstGeom>
        </p:spPr>
        <p:txBody>
          <a:bodyPr vert="horz" lIns="91597" tIns="45798" rIns="91597" bIns="45798" rtlCol="0"/>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9443241"/>
            <a:ext cx="2952593" cy="497682"/>
          </a:xfrm>
          <a:prstGeom prst="rect">
            <a:avLst/>
          </a:prstGeom>
        </p:spPr>
        <p:txBody>
          <a:bodyPr vert="horz" lIns="91597" tIns="45798" rIns="91597" bIns="45798" rtlCol="0" anchor="b"/>
          <a:lstStyle>
            <a:lvl1pPr algn="l" defTabSz="1075055"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59370" y="9443241"/>
            <a:ext cx="2951003" cy="497682"/>
          </a:xfrm>
          <a:prstGeom prst="rect">
            <a:avLst/>
          </a:prstGeom>
        </p:spPr>
        <p:txBody>
          <a:bodyPr vert="horz" lIns="91597" tIns="45798" rIns="91597" bIns="45798" rtlCol="0" anchor="b"/>
          <a:lstStyle>
            <a:lvl1pPr algn="r" defTabSz="1075055" fontAlgn="auto">
              <a:spcBef>
                <a:spcPts val="0"/>
              </a:spcBef>
              <a:spcAft>
                <a:spcPts val="0"/>
              </a:spcAft>
              <a:defRPr sz="1200">
                <a:latin typeface="+mn-lt"/>
                <a:cs typeface="+mn-cs"/>
              </a:defRPr>
            </a:lvl1pPr>
          </a:lstStyle>
          <a:p>
            <a:pPr>
              <a:defRPr/>
            </a:pPr>
            <a:fld id="{CD49BBA7-82CA-499A-B8FC-35C315BAD72E}" type="slidenum">
              <a:rPr lang="it-IT"/>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6565" algn="l" rtl="0" eaLnBrk="0" fontAlgn="base" hangingPunct="0">
      <a:spcBef>
        <a:spcPct val="30000"/>
      </a:spcBef>
      <a:spcAft>
        <a:spcPct val="0"/>
      </a:spcAft>
      <a:defRPr sz="1200" kern="1200">
        <a:solidFill>
          <a:schemeClr val="tx1"/>
        </a:solidFill>
        <a:latin typeface="+mn-lt"/>
        <a:ea typeface="+mn-ea"/>
        <a:cs typeface="+mn-cs"/>
      </a:defRPr>
    </a:lvl2pPr>
    <a:lvl3pPr marL="913765" algn="l" rtl="0" eaLnBrk="0" fontAlgn="base" hangingPunct="0">
      <a:spcBef>
        <a:spcPct val="30000"/>
      </a:spcBef>
      <a:spcAft>
        <a:spcPct val="0"/>
      </a:spcAft>
      <a:defRPr sz="1200" kern="1200">
        <a:solidFill>
          <a:schemeClr val="tx1"/>
        </a:solidFill>
        <a:latin typeface="+mn-lt"/>
        <a:ea typeface="+mn-ea"/>
        <a:cs typeface="+mn-cs"/>
      </a:defRPr>
    </a:lvl3pPr>
    <a:lvl4pPr marL="1370330" algn="l" rtl="0" eaLnBrk="0" fontAlgn="base" hangingPunct="0">
      <a:spcBef>
        <a:spcPct val="30000"/>
      </a:spcBef>
      <a:spcAft>
        <a:spcPct val="0"/>
      </a:spcAft>
      <a:defRPr sz="1200" kern="1200">
        <a:solidFill>
          <a:schemeClr val="tx1"/>
        </a:solidFill>
        <a:latin typeface="+mn-lt"/>
        <a:ea typeface="+mn-ea"/>
        <a:cs typeface="+mn-cs"/>
      </a:defRPr>
    </a:lvl4pPr>
    <a:lvl5pPr marL="1827530" algn="l" rtl="0" eaLnBrk="0" fontAlgn="base" hangingPunct="0">
      <a:spcBef>
        <a:spcPct val="30000"/>
      </a:spcBef>
      <a:spcAft>
        <a:spcPct val="0"/>
      </a:spcAft>
      <a:defRPr sz="1200" kern="1200">
        <a:solidFill>
          <a:schemeClr val="tx1"/>
        </a:solidFill>
        <a:latin typeface="+mn-lt"/>
        <a:ea typeface="+mn-ea"/>
        <a:cs typeface="+mn-cs"/>
      </a:defRPr>
    </a:lvl5pPr>
    <a:lvl6pPr marL="2284095" algn="l" defTabSz="913765" rtl="0" eaLnBrk="1" latinLnBrk="0" hangingPunct="1">
      <a:defRPr sz="1200" kern="1200">
        <a:solidFill>
          <a:schemeClr val="tx1"/>
        </a:solidFill>
        <a:latin typeface="+mn-lt"/>
        <a:ea typeface="+mn-ea"/>
        <a:cs typeface="+mn-cs"/>
      </a:defRPr>
    </a:lvl6pPr>
    <a:lvl7pPr marL="2741295" algn="l" defTabSz="913765" rtl="0" eaLnBrk="1" latinLnBrk="0" hangingPunct="1">
      <a:defRPr sz="1200" kern="1200">
        <a:solidFill>
          <a:schemeClr val="tx1"/>
        </a:solidFill>
        <a:latin typeface="+mn-lt"/>
        <a:ea typeface="+mn-ea"/>
        <a:cs typeface="+mn-cs"/>
      </a:defRPr>
    </a:lvl7pPr>
    <a:lvl8pPr marL="3197860" algn="l" defTabSz="913765" rtl="0" eaLnBrk="1" latinLnBrk="0" hangingPunct="1">
      <a:defRPr sz="1200" kern="1200">
        <a:solidFill>
          <a:schemeClr val="tx1"/>
        </a:solidFill>
        <a:latin typeface="+mn-lt"/>
        <a:ea typeface="+mn-ea"/>
        <a:cs typeface="+mn-cs"/>
      </a:defRPr>
    </a:lvl8pPr>
    <a:lvl9pPr marL="3655060"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4515"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endParaRPr lang="en-GB" sz="1800" dirty="0">
              <a:effectLst/>
              <a:latin typeface="Times New Roman" panose="02020603050405020304" pitchFamily="18" charset="0"/>
              <a:ea typeface="Calibri" panose="020F0502020204030204" pitchFamily="34" charset="0"/>
            </a:endParaRPr>
          </a:p>
        </p:txBody>
      </p:sp>
      <p:sp>
        <p:nvSpPr>
          <p:cNvPr id="62468" name="Segnaposto numero diapositiva 3"/>
          <p:cNvSpPr>
            <a:spLocks noGrp="1"/>
          </p:cNvSpPr>
          <p:nvPr>
            <p:ph type="sldNum" sz="quarter" idx="5"/>
          </p:nvPr>
        </p:nvSpPr>
        <p:spPr bwMode="auto">
          <a:ln>
            <a:miter lim="800000"/>
          </a:ln>
        </p:spPr>
        <p:txBody>
          <a:bodyPr wrap="square" numCol="1" anchorCtr="0" compatLnSpc="1"/>
          <a:lstStyle/>
          <a:p>
            <a:pPr defTabSz="1073785" fontAlgn="base">
              <a:spcBef>
                <a:spcPct val="0"/>
              </a:spcBef>
              <a:spcAft>
                <a:spcPct val="0"/>
              </a:spcAft>
              <a:defRPr/>
            </a:pPr>
            <a:fld id="{AA4C2EF3-5D62-4126-BA97-BA802DF70738}" type="slidenum">
              <a:rPr lang="it-IT" smtClean="0">
                <a:cs typeface="Arial" panose="020B0604020202020204" pitchFamily="34" charset="0"/>
              </a:rPr>
              <a:t>1</a:t>
            </a:fld>
            <a:endParaRPr lang="it-IT">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endParaRPr lang="it-IT" altLang="en-US" sz="1400" noProof="0" dirty="0"/>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a:t>
            </a:fld>
            <a:endParaRPr lang="it-IT"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a:t>
            </a:fld>
            <a:endParaRPr lang="it-IT"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a:t>
            </a:fld>
            <a:endParaRPr lang="it-IT" altLang="en-US">
              <a:solidFill>
                <a:prstClr val="black"/>
              </a:solidFill>
            </a:endParaRPr>
          </a:p>
        </p:txBody>
      </p:sp>
    </p:spTree>
    <p:extLst>
      <p:ext uri="{BB962C8B-B14F-4D97-AF65-F5344CB8AC3E}">
        <p14:creationId xmlns:p14="http://schemas.microsoft.com/office/powerpoint/2010/main" val="2978812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5</a:t>
            </a:fld>
            <a:endParaRPr lang="it-IT" altLang="en-US">
              <a:solidFill>
                <a:prstClr val="black"/>
              </a:solidFill>
            </a:endParaRPr>
          </a:p>
        </p:txBody>
      </p:sp>
    </p:spTree>
    <p:extLst>
      <p:ext uri="{BB962C8B-B14F-4D97-AF65-F5344CB8AC3E}">
        <p14:creationId xmlns:p14="http://schemas.microsoft.com/office/powerpoint/2010/main" val="308704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6</a:t>
            </a:fld>
            <a:endParaRPr lang="it-IT" altLang="en-US">
              <a:solidFill>
                <a:prstClr val="black"/>
              </a:solidFill>
            </a:endParaRPr>
          </a:p>
        </p:txBody>
      </p:sp>
    </p:spTree>
    <p:extLst>
      <p:ext uri="{BB962C8B-B14F-4D97-AF65-F5344CB8AC3E}">
        <p14:creationId xmlns:p14="http://schemas.microsoft.com/office/powerpoint/2010/main" val="3933168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7</a:t>
            </a:fld>
            <a:endParaRPr lang="it-IT" altLang="en-US">
              <a:solidFill>
                <a:prstClr val="black"/>
              </a:solidFill>
            </a:endParaRPr>
          </a:p>
        </p:txBody>
      </p:sp>
    </p:spTree>
    <p:extLst>
      <p:ext uri="{BB962C8B-B14F-4D97-AF65-F5344CB8AC3E}">
        <p14:creationId xmlns:p14="http://schemas.microsoft.com/office/powerpoint/2010/main" val="602682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8</a:t>
            </a:fld>
            <a:endParaRPr lang="it-IT" altLang="en-US">
              <a:solidFill>
                <a:prstClr val="black"/>
              </a:solidFill>
            </a:endParaRPr>
          </a:p>
        </p:txBody>
      </p:sp>
    </p:spTree>
    <p:extLst>
      <p:ext uri="{BB962C8B-B14F-4D97-AF65-F5344CB8AC3E}">
        <p14:creationId xmlns:p14="http://schemas.microsoft.com/office/powerpoint/2010/main" val="1862356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9</a:t>
            </a:fld>
            <a:endParaRPr lang="it-IT" altLang="en-US">
              <a:solidFill>
                <a:prstClr val="black"/>
              </a:solidFill>
            </a:endParaRPr>
          </a:p>
        </p:txBody>
      </p:sp>
    </p:spTree>
    <p:extLst>
      <p:ext uri="{BB962C8B-B14F-4D97-AF65-F5344CB8AC3E}">
        <p14:creationId xmlns:p14="http://schemas.microsoft.com/office/powerpoint/2010/main" val="3061722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10</a:t>
            </a:fld>
            <a:endParaRPr lang="it-IT" altLang="en-US">
              <a:solidFill>
                <a:prstClr val="black"/>
              </a:solidFill>
            </a:endParaRPr>
          </a:p>
        </p:txBody>
      </p:sp>
    </p:spTree>
    <p:extLst>
      <p:ext uri="{BB962C8B-B14F-4D97-AF65-F5344CB8AC3E}">
        <p14:creationId xmlns:p14="http://schemas.microsoft.com/office/powerpoint/2010/main" val="1068414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11</a:t>
            </a:fld>
            <a:endParaRPr lang="it-IT" altLang="en-US">
              <a:solidFill>
                <a:prstClr val="black"/>
              </a:solidFill>
            </a:endParaRPr>
          </a:p>
        </p:txBody>
      </p:sp>
    </p:spTree>
    <p:extLst>
      <p:ext uri="{BB962C8B-B14F-4D97-AF65-F5344CB8AC3E}">
        <p14:creationId xmlns:p14="http://schemas.microsoft.com/office/powerpoint/2010/main" val="722992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12</a:t>
            </a:fld>
            <a:endParaRPr lang="it-IT" altLang="en-US">
              <a:solidFill>
                <a:prstClr val="black"/>
              </a:solidFill>
            </a:endParaRPr>
          </a:p>
        </p:txBody>
      </p:sp>
    </p:spTree>
    <p:extLst>
      <p:ext uri="{BB962C8B-B14F-4D97-AF65-F5344CB8AC3E}">
        <p14:creationId xmlns:p14="http://schemas.microsoft.com/office/powerpoint/2010/main" val="2966435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13</a:t>
            </a:fld>
            <a:endParaRPr lang="it-IT" altLang="en-US">
              <a:solidFill>
                <a:prstClr val="black"/>
              </a:solidFill>
            </a:endParaRPr>
          </a:p>
        </p:txBody>
      </p:sp>
    </p:spTree>
    <p:extLst>
      <p:ext uri="{BB962C8B-B14F-4D97-AF65-F5344CB8AC3E}">
        <p14:creationId xmlns:p14="http://schemas.microsoft.com/office/powerpoint/2010/main" val="3746898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14</a:t>
            </a:fld>
            <a:endParaRPr lang="it-IT" altLang="en-US">
              <a:solidFill>
                <a:prstClr val="black"/>
              </a:solidFill>
            </a:endParaRPr>
          </a:p>
        </p:txBody>
      </p:sp>
    </p:spTree>
    <p:extLst>
      <p:ext uri="{BB962C8B-B14F-4D97-AF65-F5344CB8AC3E}">
        <p14:creationId xmlns:p14="http://schemas.microsoft.com/office/powerpoint/2010/main" val="356423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15</a:t>
            </a:fld>
            <a:endParaRPr lang="it-IT" altLang="en-US">
              <a:solidFill>
                <a:prstClr val="black"/>
              </a:solidFill>
            </a:endParaRPr>
          </a:p>
        </p:txBody>
      </p:sp>
    </p:spTree>
    <p:extLst>
      <p:ext uri="{BB962C8B-B14F-4D97-AF65-F5344CB8AC3E}">
        <p14:creationId xmlns:p14="http://schemas.microsoft.com/office/powerpoint/2010/main" val="1563704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16</a:t>
            </a:fld>
            <a:endParaRPr lang="it-IT" altLang="en-US">
              <a:solidFill>
                <a:prstClr val="black"/>
              </a:solidFill>
            </a:endParaRPr>
          </a:p>
        </p:txBody>
      </p:sp>
    </p:spTree>
    <p:extLst>
      <p:ext uri="{BB962C8B-B14F-4D97-AF65-F5344CB8AC3E}">
        <p14:creationId xmlns:p14="http://schemas.microsoft.com/office/powerpoint/2010/main" val="2147494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17</a:t>
            </a:fld>
            <a:endParaRPr lang="it-IT" altLang="en-US">
              <a:solidFill>
                <a:prstClr val="black"/>
              </a:solidFill>
            </a:endParaRPr>
          </a:p>
        </p:txBody>
      </p:sp>
    </p:spTree>
    <p:extLst>
      <p:ext uri="{BB962C8B-B14F-4D97-AF65-F5344CB8AC3E}">
        <p14:creationId xmlns:p14="http://schemas.microsoft.com/office/powerpoint/2010/main" val="2307302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18</a:t>
            </a:fld>
            <a:endParaRPr lang="it-IT" altLang="en-US">
              <a:solidFill>
                <a:prstClr val="black"/>
              </a:solidFill>
            </a:endParaRPr>
          </a:p>
        </p:txBody>
      </p:sp>
    </p:spTree>
    <p:extLst>
      <p:ext uri="{BB962C8B-B14F-4D97-AF65-F5344CB8AC3E}">
        <p14:creationId xmlns:p14="http://schemas.microsoft.com/office/powerpoint/2010/main" val="2777197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19</a:t>
            </a:fld>
            <a:endParaRPr lang="it-IT" altLang="en-US">
              <a:solidFill>
                <a:prstClr val="black"/>
              </a:solidFill>
            </a:endParaRPr>
          </a:p>
        </p:txBody>
      </p:sp>
    </p:spTree>
    <p:extLst>
      <p:ext uri="{BB962C8B-B14F-4D97-AF65-F5344CB8AC3E}">
        <p14:creationId xmlns:p14="http://schemas.microsoft.com/office/powerpoint/2010/main" val="3583038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20</a:t>
            </a:fld>
            <a:endParaRPr lang="it-IT" altLang="en-US">
              <a:solidFill>
                <a:prstClr val="black"/>
              </a:solidFill>
            </a:endParaRPr>
          </a:p>
        </p:txBody>
      </p:sp>
    </p:spTree>
    <p:extLst>
      <p:ext uri="{BB962C8B-B14F-4D97-AF65-F5344CB8AC3E}">
        <p14:creationId xmlns:p14="http://schemas.microsoft.com/office/powerpoint/2010/main" val="662399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21</a:t>
            </a:fld>
            <a:endParaRPr lang="it-IT" altLang="en-US">
              <a:solidFill>
                <a:prstClr val="black"/>
              </a:solidFill>
            </a:endParaRPr>
          </a:p>
        </p:txBody>
      </p:sp>
    </p:spTree>
    <p:extLst>
      <p:ext uri="{BB962C8B-B14F-4D97-AF65-F5344CB8AC3E}">
        <p14:creationId xmlns:p14="http://schemas.microsoft.com/office/powerpoint/2010/main" val="1627660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22</a:t>
            </a:fld>
            <a:endParaRPr lang="it-IT" altLang="en-US">
              <a:solidFill>
                <a:prstClr val="black"/>
              </a:solidFill>
            </a:endParaRPr>
          </a:p>
        </p:txBody>
      </p:sp>
    </p:spTree>
    <p:extLst>
      <p:ext uri="{BB962C8B-B14F-4D97-AF65-F5344CB8AC3E}">
        <p14:creationId xmlns:p14="http://schemas.microsoft.com/office/powerpoint/2010/main" val="4201898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23</a:t>
            </a:fld>
            <a:endParaRPr lang="it-IT" altLang="en-US">
              <a:solidFill>
                <a:prstClr val="black"/>
              </a:solidFill>
            </a:endParaRPr>
          </a:p>
        </p:txBody>
      </p:sp>
    </p:spTree>
    <p:extLst>
      <p:ext uri="{BB962C8B-B14F-4D97-AF65-F5344CB8AC3E}">
        <p14:creationId xmlns:p14="http://schemas.microsoft.com/office/powerpoint/2010/main" val="3415376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24</a:t>
            </a:fld>
            <a:endParaRPr lang="it-IT" altLang="en-US">
              <a:solidFill>
                <a:prstClr val="black"/>
              </a:solidFill>
            </a:endParaRPr>
          </a:p>
        </p:txBody>
      </p:sp>
    </p:spTree>
    <p:extLst>
      <p:ext uri="{BB962C8B-B14F-4D97-AF65-F5344CB8AC3E}">
        <p14:creationId xmlns:p14="http://schemas.microsoft.com/office/powerpoint/2010/main" val="175164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25</a:t>
            </a:fld>
            <a:endParaRPr lang="it-IT" altLang="en-US">
              <a:solidFill>
                <a:prstClr val="black"/>
              </a:solidFill>
            </a:endParaRPr>
          </a:p>
        </p:txBody>
      </p:sp>
    </p:spTree>
    <p:extLst>
      <p:ext uri="{BB962C8B-B14F-4D97-AF65-F5344CB8AC3E}">
        <p14:creationId xmlns:p14="http://schemas.microsoft.com/office/powerpoint/2010/main" val="3974776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26</a:t>
            </a:fld>
            <a:endParaRPr lang="it-IT" altLang="en-US">
              <a:solidFill>
                <a:prstClr val="black"/>
              </a:solidFill>
            </a:endParaRPr>
          </a:p>
        </p:txBody>
      </p:sp>
    </p:spTree>
    <p:extLst>
      <p:ext uri="{BB962C8B-B14F-4D97-AF65-F5344CB8AC3E}">
        <p14:creationId xmlns:p14="http://schemas.microsoft.com/office/powerpoint/2010/main" val="257513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27</a:t>
            </a:fld>
            <a:endParaRPr lang="it-IT" altLang="en-US">
              <a:solidFill>
                <a:prstClr val="black"/>
              </a:solidFill>
            </a:endParaRPr>
          </a:p>
        </p:txBody>
      </p:sp>
    </p:spTree>
    <p:extLst>
      <p:ext uri="{BB962C8B-B14F-4D97-AF65-F5344CB8AC3E}">
        <p14:creationId xmlns:p14="http://schemas.microsoft.com/office/powerpoint/2010/main" val="30053007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28</a:t>
            </a:fld>
            <a:endParaRPr lang="it-IT" altLang="en-US">
              <a:solidFill>
                <a:prstClr val="black"/>
              </a:solidFill>
            </a:endParaRPr>
          </a:p>
        </p:txBody>
      </p:sp>
    </p:spTree>
    <p:extLst>
      <p:ext uri="{BB962C8B-B14F-4D97-AF65-F5344CB8AC3E}">
        <p14:creationId xmlns:p14="http://schemas.microsoft.com/office/powerpoint/2010/main" val="1513313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29</a:t>
            </a:fld>
            <a:endParaRPr lang="it-IT" altLang="en-US">
              <a:solidFill>
                <a:prstClr val="black"/>
              </a:solidFill>
            </a:endParaRPr>
          </a:p>
        </p:txBody>
      </p:sp>
    </p:spTree>
    <p:extLst>
      <p:ext uri="{BB962C8B-B14F-4D97-AF65-F5344CB8AC3E}">
        <p14:creationId xmlns:p14="http://schemas.microsoft.com/office/powerpoint/2010/main" val="12177606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30</a:t>
            </a:fld>
            <a:endParaRPr lang="it-IT" altLang="en-US">
              <a:solidFill>
                <a:prstClr val="black"/>
              </a:solidFill>
            </a:endParaRPr>
          </a:p>
        </p:txBody>
      </p:sp>
    </p:spTree>
    <p:extLst>
      <p:ext uri="{BB962C8B-B14F-4D97-AF65-F5344CB8AC3E}">
        <p14:creationId xmlns:p14="http://schemas.microsoft.com/office/powerpoint/2010/main" val="16277821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31</a:t>
            </a:fld>
            <a:endParaRPr lang="it-IT" altLang="en-US">
              <a:solidFill>
                <a:prstClr val="black"/>
              </a:solidFill>
            </a:endParaRPr>
          </a:p>
        </p:txBody>
      </p:sp>
    </p:spTree>
    <p:extLst>
      <p:ext uri="{BB962C8B-B14F-4D97-AF65-F5344CB8AC3E}">
        <p14:creationId xmlns:p14="http://schemas.microsoft.com/office/powerpoint/2010/main" val="2996607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32</a:t>
            </a:fld>
            <a:endParaRPr lang="it-IT" altLang="en-US">
              <a:solidFill>
                <a:prstClr val="black"/>
              </a:solidFill>
            </a:endParaRPr>
          </a:p>
        </p:txBody>
      </p:sp>
    </p:spTree>
    <p:extLst>
      <p:ext uri="{BB962C8B-B14F-4D97-AF65-F5344CB8AC3E}">
        <p14:creationId xmlns:p14="http://schemas.microsoft.com/office/powerpoint/2010/main" val="19835486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33</a:t>
            </a:fld>
            <a:endParaRPr lang="it-IT" altLang="en-US">
              <a:solidFill>
                <a:prstClr val="black"/>
              </a:solidFill>
            </a:endParaRPr>
          </a:p>
        </p:txBody>
      </p:sp>
    </p:spTree>
    <p:extLst>
      <p:ext uri="{BB962C8B-B14F-4D97-AF65-F5344CB8AC3E}">
        <p14:creationId xmlns:p14="http://schemas.microsoft.com/office/powerpoint/2010/main" val="23184742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34</a:t>
            </a:fld>
            <a:endParaRPr lang="it-IT" altLang="en-US">
              <a:solidFill>
                <a:prstClr val="black"/>
              </a:solidFill>
            </a:endParaRPr>
          </a:p>
        </p:txBody>
      </p:sp>
    </p:spTree>
    <p:extLst>
      <p:ext uri="{BB962C8B-B14F-4D97-AF65-F5344CB8AC3E}">
        <p14:creationId xmlns:p14="http://schemas.microsoft.com/office/powerpoint/2010/main" val="14076754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35</a:t>
            </a:fld>
            <a:endParaRPr lang="it-IT" altLang="en-US">
              <a:solidFill>
                <a:prstClr val="black"/>
              </a:solidFill>
            </a:endParaRPr>
          </a:p>
        </p:txBody>
      </p:sp>
    </p:spTree>
    <p:extLst>
      <p:ext uri="{BB962C8B-B14F-4D97-AF65-F5344CB8AC3E}">
        <p14:creationId xmlns:p14="http://schemas.microsoft.com/office/powerpoint/2010/main" val="3011069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36</a:t>
            </a:fld>
            <a:endParaRPr lang="it-IT" altLang="en-US">
              <a:solidFill>
                <a:prstClr val="black"/>
              </a:solidFill>
            </a:endParaRPr>
          </a:p>
        </p:txBody>
      </p:sp>
    </p:spTree>
    <p:extLst>
      <p:ext uri="{BB962C8B-B14F-4D97-AF65-F5344CB8AC3E}">
        <p14:creationId xmlns:p14="http://schemas.microsoft.com/office/powerpoint/2010/main" val="23564627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37</a:t>
            </a:fld>
            <a:endParaRPr lang="it-IT" altLang="en-US">
              <a:solidFill>
                <a:prstClr val="black"/>
              </a:solidFill>
            </a:endParaRPr>
          </a:p>
        </p:txBody>
      </p:sp>
    </p:spTree>
    <p:extLst>
      <p:ext uri="{BB962C8B-B14F-4D97-AF65-F5344CB8AC3E}">
        <p14:creationId xmlns:p14="http://schemas.microsoft.com/office/powerpoint/2010/main" val="2518200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38</a:t>
            </a:fld>
            <a:endParaRPr lang="it-IT" altLang="en-US">
              <a:solidFill>
                <a:prstClr val="black"/>
              </a:solidFill>
            </a:endParaRPr>
          </a:p>
        </p:txBody>
      </p:sp>
    </p:spTree>
    <p:extLst>
      <p:ext uri="{BB962C8B-B14F-4D97-AF65-F5344CB8AC3E}">
        <p14:creationId xmlns:p14="http://schemas.microsoft.com/office/powerpoint/2010/main" val="27683837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39</a:t>
            </a:fld>
            <a:endParaRPr lang="it-IT" altLang="en-US">
              <a:solidFill>
                <a:prstClr val="black"/>
              </a:solidFill>
            </a:endParaRPr>
          </a:p>
        </p:txBody>
      </p:sp>
    </p:spTree>
    <p:extLst>
      <p:ext uri="{BB962C8B-B14F-4D97-AF65-F5344CB8AC3E}">
        <p14:creationId xmlns:p14="http://schemas.microsoft.com/office/powerpoint/2010/main" val="28819056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40</a:t>
            </a:fld>
            <a:endParaRPr lang="it-IT" altLang="en-US">
              <a:solidFill>
                <a:prstClr val="black"/>
              </a:solidFill>
            </a:endParaRPr>
          </a:p>
        </p:txBody>
      </p:sp>
    </p:spTree>
    <p:extLst>
      <p:ext uri="{BB962C8B-B14F-4D97-AF65-F5344CB8AC3E}">
        <p14:creationId xmlns:p14="http://schemas.microsoft.com/office/powerpoint/2010/main" val="11098659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41</a:t>
            </a:fld>
            <a:endParaRPr lang="it-IT" altLang="en-US">
              <a:solidFill>
                <a:prstClr val="black"/>
              </a:solidFill>
            </a:endParaRPr>
          </a:p>
        </p:txBody>
      </p:sp>
    </p:spTree>
    <p:extLst>
      <p:ext uri="{BB962C8B-B14F-4D97-AF65-F5344CB8AC3E}">
        <p14:creationId xmlns:p14="http://schemas.microsoft.com/office/powerpoint/2010/main" val="28196250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42</a:t>
            </a:fld>
            <a:endParaRPr lang="it-IT" altLang="en-US">
              <a:solidFill>
                <a:prstClr val="black"/>
              </a:solidFill>
            </a:endParaRPr>
          </a:p>
        </p:txBody>
      </p:sp>
    </p:spTree>
    <p:extLst>
      <p:ext uri="{BB962C8B-B14F-4D97-AF65-F5344CB8AC3E}">
        <p14:creationId xmlns:p14="http://schemas.microsoft.com/office/powerpoint/2010/main" val="24232248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43</a:t>
            </a:fld>
            <a:endParaRPr lang="it-IT" altLang="en-US">
              <a:solidFill>
                <a:prstClr val="black"/>
              </a:solidFill>
            </a:endParaRPr>
          </a:p>
        </p:txBody>
      </p:sp>
    </p:spTree>
    <p:extLst>
      <p:ext uri="{BB962C8B-B14F-4D97-AF65-F5344CB8AC3E}">
        <p14:creationId xmlns:p14="http://schemas.microsoft.com/office/powerpoint/2010/main" val="26728502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44</a:t>
            </a:fld>
            <a:endParaRPr lang="it-IT" altLang="en-US">
              <a:solidFill>
                <a:prstClr val="black"/>
              </a:solidFill>
            </a:endParaRPr>
          </a:p>
        </p:txBody>
      </p:sp>
    </p:spTree>
    <p:extLst>
      <p:ext uri="{BB962C8B-B14F-4D97-AF65-F5344CB8AC3E}">
        <p14:creationId xmlns:p14="http://schemas.microsoft.com/office/powerpoint/2010/main" val="21283576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45</a:t>
            </a:fld>
            <a:endParaRPr lang="it-IT" altLang="en-US">
              <a:solidFill>
                <a:prstClr val="black"/>
              </a:solidFill>
            </a:endParaRPr>
          </a:p>
        </p:txBody>
      </p:sp>
    </p:spTree>
    <p:extLst>
      <p:ext uri="{BB962C8B-B14F-4D97-AF65-F5344CB8AC3E}">
        <p14:creationId xmlns:p14="http://schemas.microsoft.com/office/powerpoint/2010/main" val="16239895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46</a:t>
            </a:fld>
            <a:endParaRPr lang="it-IT" altLang="en-US">
              <a:solidFill>
                <a:prstClr val="black"/>
              </a:solidFill>
            </a:endParaRPr>
          </a:p>
        </p:txBody>
      </p:sp>
    </p:spTree>
    <p:extLst>
      <p:ext uri="{BB962C8B-B14F-4D97-AF65-F5344CB8AC3E}">
        <p14:creationId xmlns:p14="http://schemas.microsoft.com/office/powerpoint/2010/main" val="2821220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47</a:t>
            </a:fld>
            <a:endParaRPr lang="it-IT" altLang="en-US">
              <a:solidFill>
                <a:prstClr val="black"/>
              </a:solidFill>
            </a:endParaRPr>
          </a:p>
        </p:txBody>
      </p:sp>
    </p:spTree>
    <p:extLst>
      <p:ext uri="{BB962C8B-B14F-4D97-AF65-F5344CB8AC3E}">
        <p14:creationId xmlns:p14="http://schemas.microsoft.com/office/powerpoint/2010/main" val="26437921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48</a:t>
            </a:fld>
            <a:endParaRPr lang="it-IT" altLang="en-US">
              <a:solidFill>
                <a:prstClr val="black"/>
              </a:solidFill>
            </a:endParaRPr>
          </a:p>
        </p:txBody>
      </p:sp>
    </p:spTree>
    <p:extLst>
      <p:ext uri="{BB962C8B-B14F-4D97-AF65-F5344CB8AC3E}">
        <p14:creationId xmlns:p14="http://schemas.microsoft.com/office/powerpoint/2010/main" val="18136693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49</a:t>
            </a:fld>
            <a:endParaRPr lang="it-IT" altLang="en-US">
              <a:solidFill>
                <a:prstClr val="black"/>
              </a:solidFill>
            </a:endParaRPr>
          </a:p>
        </p:txBody>
      </p:sp>
    </p:spTree>
    <p:extLst>
      <p:ext uri="{BB962C8B-B14F-4D97-AF65-F5344CB8AC3E}">
        <p14:creationId xmlns:p14="http://schemas.microsoft.com/office/powerpoint/2010/main" val="19577224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bwMode="auto">
          <a:xfrm>
            <a:off x="712788" y="746125"/>
            <a:ext cx="5386387" cy="3729038"/>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Segnaposto note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0" marR="0" lvl="0" indent="0" algn="just" defTabSz="914400" rtl="0" eaLnBrk="0" fontAlgn="base" latinLnBrk="0" hangingPunct="0">
              <a:lnSpc>
                <a:spcPct val="100000"/>
              </a:lnSpc>
              <a:spcBef>
                <a:spcPct val="30000"/>
              </a:spcBef>
              <a:spcAft>
                <a:spcPts val="0"/>
              </a:spcAft>
              <a:buClrTx/>
              <a:buSzTx/>
              <a:buFont typeface="+mj-lt"/>
              <a:buNone/>
              <a:defRPr/>
            </a:pPr>
            <a:r>
              <a:rPr lang="en-US" altLang="it-IT" sz="1400" noProof="0" dirty="0"/>
              <a:t>It is a great pleasure to take part in this panel on central bank digital currencies (CBDCs).</a:t>
            </a:r>
            <a:r>
              <a:rPr lang="it-IT" altLang="en-US" sz="1400" noProof="0" dirty="0"/>
              <a:t> </a:t>
            </a:r>
          </a:p>
          <a:p>
            <a:pPr marL="0" marR="0" lvl="0" indent="0" algn="just" defTabSz="914400" rtl="0" eaLnBrk="0" fontAlgn="base" latinLnBrk="0" hangingPunct="0">
              <a:lnSpc>
                <a:spcPct val="100000"/>
              </a:lnSpc>
              <a:spcBef>
                <a:spcPct val="30000"/>
              </a:spcBef>
              <a:spcAft>
                <a:spcPts val="0"/>
              </a:spcAft>
              <a:buClrTx/>
              <a:buSzTx/>
              <a:buFont typeface="+mj-lt"/>
              <a:buNone/>
              <a:defRPr/>
            </a:pPr>
            <a:r>
              <a:rPr lang="it-IT" altLang="en-US" sz="1400" noProof="0" dirty="0"/>
              <a:t>Today I will argue that in a digital world CBDCs are necessary to preserve the role of central bank money as a stabilising force at the heart of the payments system and to safeguard monetary sovereignty.</a:t>
            </a:r>
          </a:p>
        </p:txBody>
      </p:sp>
      <p:sp>
        <p:nvSpPr>
          <p:cNvPr id="50180" name="Segnaposto numero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defTabSz="1063625" eaLnBrk="0" hangingPunct="0">
              <a:spcBef>
                <a:spcPct val="30000"/>
              </a:spcBef>
              <a:defRPr sz="1200">
                <a:solidFill>
                  <a:schemeClr val="tx1"/>
                </a:solidFill>
                <a:latin typeface="Calibri" panose="020F0502020204030204" pitchFamily="34" charset="0"/>
              </a:defRPr>
            </a:lvl1pPr>
            <a:lvl2pPr marL="718185" indent="-276225" defTabSz="1063625" eaLnBrk="0" hangingPunct="0">
              <a:spcBef>
                <a:spcPct val="30000"/>
              </a:spcBef>
              <a:defRPr sz="1200">
                <a:solidFill>
                  <a:schemeClr val="tx1"/>
                </a:solidFill>
                <a:latin typeface="Calibri" panose="020F0502020204030204" pitchFamily="34" charset="0"/>
              </a:defRPr>
            </a:lvl2pPr>
            <a:lvl3pPr marL="1104900" indent="-220980" defTabSz="1063625" eaLnBrk="0" hangingPunct="0">
              <a:spcBef>
                <a:spcPct val="30000"/>
              </a:spcBef>
              <a:defRPr sz="1200">
                <a:solidFill>
                  <a:schemeClr val="tx1"/>
                </a:solidFill>
                <a:latin typeface="Calibri" panose="020F0502020204030204" pitchFamily="34" charset="0"/>
              </a:defRPr>
            </a:lvl3pPr>
            <a:lvl4pPr marL="1546860" indent="-220980" defTabSz="1063625" eaLnBrk="0" hangingPunct="0">
              <a:spcBef>
                <a:spcPct val="30000"/>
              </a:spcBef>
              <a:defRPr sz="1200">
                <a:solidFill>
                  <a:schemeClr val="tx1"/>
                </a:solidFill>
                <a:latin typeface="Calibri" panose="020F0502020204030204" pitchFamily="34" charset="0"/>
              </a:defRPr>
            </a:lvl4pPr>
            <a:lvl5pPr marL="1988820" indent="-220980" defTabSz="1063625" eaLnBrk="0" hangingPunct="0">
              <a:spcBef>
                <a:spcPct val="30000"/>
              </a:spcBef>
              <a:defRPr sz="1200">
                <a:solidFill>
                  <a:schemeClr val="tx1"/>
                </a:solidFill>
                <a:latin typeface="Calibri" panose="020F0502020204030204" pitchFamily="34" charset="0"/>
              </a:defRPr>
            </a:lvl5pPr>
            <a:lvl6pPr marL="2430145" indent="-220980" defTabSz="1063625" eaLnBrk="0" fontAlgn="base" hangingPunct="0">
              <a:spcBef>
                <a:spcPct val="30000"/>
              </a:spcBef>
              <a:spcAft>
                <a:spcPct val="0"/>
              </a:spcAft>
              <a:defRPr sz="1200">
                <a:solidFill>
                  <a:schemeClr val="tx1"/>
                </a:solidFill>
                <a:latin typeface="Calibri" panose="020F0502020204030204" pitchFamily="34" charset="0"/>
              </a:defRPr>
            </a:lvl6pPr>
            <a:lvl7pPr marL="2872105" indent="-220980" defTabSz="1063625" eaLnBrk="0" fontAlgn="base" hangingPunct="0">
              <a:spcBef>
                <a:spcPct val="30000"/>
              </a:spcBef>
              <a:spcAft>
                <a:spcPct val="0"/>
              </a:spcAft>
              <a:defRPr sz="1200">
                <a:solidFill>
                  <a:schemeClr val="tx1"/>
                </a:solidFill>
                <a:latin typeface="Calibri" panose="020F0502020204030204" pitchFamily="34" charset="0"/>
              </a:defRPr>
            </a:lvl7pPr>
            <a:lvl8pPr marL="3314065" indent="-220980" defTabSz="1063625" eaLnBrk="0" fontAlgn="base" hangingPunct="0">
              <a:spcBef>
                <a:spcPct val="30000"/>
              </a:spcBef>
              <a:spcAft>
                <a:spcPct val="0"/>
              </a:spcAft>
              <a:defRPr sz="1200">
                <a:solidFill>
                  <a:schemeClr val="tx1"/>
                </a:solidFill>
                <a:latin typeface="Calibri" panose="020F0502020204030204" pitchFamily="34" charset="0"/>
              </a:defRPr>
            </a:lvl8pPr>
            <a:lvl9pPr marL="3756025" indent="-220980" defTabSz="1063625"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399AD4-53CA-4760-AF75-E209FC6A1D4D}" type="slidenum">
              <a:rPr lang="it-IT" altLang="en-US">
                <a:solidFill>
                  <a:prstClr val="black"/>
                </a:solidFill>
              </a:rPr>
              <a:t>50</a:t>
            </a:fld>
            <a:endParaRPr lang="it-IT" altLang="en-US">
              <a:solidFill>
                <a:prstClr val="black"/>
              </a:solidFill>
            </a:endParaRPr>
          </a:p>
        </p:txBody>
      </p:sp>
    </p:spTree>
    <p:extLst>
      <p:ext uri="{BB962C8B-B14F-4D97-AF65-F5344CB8AC3E}">
        <p14:creationId xmlns:p14="http://schemas.microsoft.com/office/powerpoint/2010/main" val="104692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ctangle 7"/>
          <p:cNvSpPr/>
          <p:nvPr/>
        </p:nvSpPr>
        <p:spPr>
          <a:xfrm>
            <a:off x="842128" y="6"/>
            <a:ext cx="8171468" cy="3047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7219" tIns="53613" rIns="107219" bIns="53613" anchor="ctr"/>
          <a:lstStyle/>
          <a:p>
            <a:pPr algn="ctr" defTabSz="1072515" fontAlgn="auto">
              <a:spcBef>
                <a:spcPts val="0"/>
              </a:spcBef>
              <a:spcAft>
                <a:spcPts val="0"/>
              </a:spcAft>
              <a:defRPr/>
            </a:pPr>
            <a:endParaRPr lang="en-US">
              <a:solidFill>
                <a:prstClr val="white"/>
              </a:solidFill>
            </a:endParaRPr>
          </a:p>
        </p:txBody>
      </p:sp>
      <p:sp>
        <p:nvSpPr>
          <p:cNvPr id="5" name="Rectangle 6"/>
          <p:cNvSpPr/>
          <p:nvPr/>
        </p:nvSpPr>
        <p:spPr>
          <a:xfrm>
            <a:off x="842128" y="6172831"/>
            <a:ext cx="8171468" cy="267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7219" tIns="53613" rIns="107219" bIns="53613" anchor="ctr"/>
          <a:lstStyle/>
          <a:p>
            <a:pPr algn="ctr" defTabSz="1072515" fontAlgn="auto">
              <a:spcBef>
                <a:spcPts val="0"/>
              </a:spcBef>
              <a:spcAft>
                <a:spcPts val="0"/>
              </a:spcAft>
              <a:defRPr/>
            </a:pPr>
            <a:endParaRPr lang="en-US">
              <a:solidFill>
                <a:prstClr val="white"/>
              </a:solidFill>
            </a:endParaRPr>
          </a:p>
        </p:txBody>
      </p:sp>
      <p:sp>
        <p:nvSpPr>
          <p:cNvPr id="2" name="Title 1"/>
          <p:cNvSpPr>
            <a:spLocks noGrp="1"/>
          </p:cNvSpPr>
          <p:nvPr>
            <p:ph type="ctrTitle" hasCustomPrompt="1"/>
          </p:nvPr>
        </p:nvSpPr>
        <p:spPr>
          <a:xfrm>
            <a:off x="825500" y="3200400"/>
            <a:ext cx="8172450" cy="1524000"/>
          </a:xfrm>
        </p:spPr>
        <p:txBody>
          <a:bodyPr>
            <a:noAutofit/>
          </a:bodyPr>
          <a:lstStyle>
            <a:lvl1pPr>
              <a:defRPr sz="9400"/>
            </a:lvl1pPr>
          </a:lstStyle>
          <a:p>
            <a:r>
              <a:rPr lang="it-IT" dirty="0"/>
              <a:t>Fare clic per modificare lo stile del titolo</a:t>
            </a:r>
            <a:endParaRPr lang="en-US" dirty="0"/>
          </a:p>
        </p:txBody>
      </p:sp>
      <p:sp>
        <p:nvSpPr>
          <p:cNvPr id="3" name="Subtitle 2"/>
          <p:cNvSpPr>
            <a:spLocks noGrp="1"/>
          </p:cNvSpPr>
          <p:nvPr>
            <p:ph type="subTitle" idx="1" hasCustomPrompt="1"/>
          </p:nvPr>
        </p:nvSpPr>
        <p:spPr>
          <a:xfrm>
            <a:off x="825501" y="4724400"/>
            <a:ext cx="7429500" cy="990600"/>
          </a:xfrm>
        </p:spPr>
        <p:txBody>
          <a:bodyPr anchor="t">
            <a:normAutofit/>
          </a:bodyPr>
          <a:lstStyle>
            <a:lvl1pPr marL="0" indent="0" algn="l">
              <a:buNone/>
              <a:defRPr sz="3300">
                <a:solidFill>
                  <a:schemeClr val="tx2"/>
                </a:solidFill>
              </a:defRPr>
            </a:lvl1pPr>
            <a:lvl2pPr marL="535940" indent="0" algn="ctr">
              <a:buNone/>
              <a:defRPr>
                <a:solidFill>
                  <a:schemeClr val="tx1">
                    <a:tint val="75000"/>
                  </a:schemeClr>
                </a:solidFill>
              </a:defRPr>
            </a:lvl2pPr>
            <a:lvl3pPr marL="1072515" indent="0" algn="ctr">
              <a:buNone/>
              <a:defRPr>
                <a:solidFill>
                  <a:schemeClr val="tx1">
                    <a:tint val="75000"/>
                  </a:schemeClr>
                </a:solidFill>
              </a:defRPr>
            </a:lvl3pPr>
            <a:lvl4pPr marL="1608455" indent="0" algn="ctr">
              <a:buNone/>
              <a:defRPr>
                <a:solidFill>
                  <a:schemeClr val="tx1">
                    <a:tint val="75000"/>
                  </a:schemeClr>
                </a:solidFill>
              </a:defRPr>
            </a:lvl4pPr>
            <a:lvl5pPr marL="2144395" indent="0" algn="ctr">
              <a:buNone/>
              <a:defRPr>
                <a:solidFill>
                  <a:schemeClr val="tx1">
                    <a:tint val="75000"/>
                  </a:schemeClr>
                </a:solidFill>
              </a:defRPr>
            </a:lvl5pPr>
            <a:lvl6pPr marL="2680335" indent="0" algn="ctr">
              <a:buNone/>
              <a:defRPr>
                <a:solidFill>
                  <a:schemeClr val="tx1">
                    <a:tint val="75000"/>
                  </a:schemeClr>
                </a:solidFill>
              </a:defRPr>
            </a:lvl6pPr>
            <a:lvl7pPr marL="3216910" indent="0" algn="ctr">
              <a:buNone/>
              <a:defRPr>
                <a:solidFill>
                  <a:schemeClr val="tx1">
                    <a:tint val="75000"/>
                  </a:schemeClr>
                </a:solidFill>
              </a:defRPr>
            </a:lvl7pPr>
            <a:lvl8pPr marL="3752850" indent="0" algn="ctr">
              <a:buNone/>
              <a:defRPr>
                <a:solidFill>
                  <a:schemeClr val="tx1">
                    <a:tint val="75000"/>
                  </a:schemeClr>
                </a:solidFill>
              </a:defRPr>
            </a:lvl8pPr>
            <a:lvl9pPr marL="428879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6" name="Date Placeholder 3"/>
          <p:cNvSpPr>
            <a:spLocks noGrp="1"/>
          </p:cNvSpPr>
          <p:nvPr>
            <p:ph type="dt" sz="half" idx="10"/>
          </p:nvPr>
        </p:nvSpPr>
        <p:spPr/>
        <p:txBody>
          <a:bodyPr/>
          <a:lstStyle>
            <a:lvl1pPr>
              <a:defRPr/>
            </a:lvl1pPr>
          </a:lstStyle>
          <a:p>
            <a:pPr>
              <a:defRPr/>
            </a:pPr>
            <a:fld id="{A78FBF46-491E-496B-A0E3-F08748FED6B4}"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7" name="Footer Placeholder 4"/>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8" name="Slide Number Placeholder 5"/>
          <p:cNvSpPr>
            <a:spLocks noGrp="1"/>
          </p:cNvSpPr>
          <p:nvPr>
            <p:ph type="sldNum" sz="quarter" idx="12"/>
          </p:nvPr>
        </p:nvSpPr>
        <p:spPr/>
        <p:txBody>
          <a:bodyPr/>
          <a:lstStyle>
            <a:lvl1pPr>
              <a:defRPr/>
            </a:lvl1pPr>
          </a:lstStyle>
          <a:p>
            <a:pPr>
              <a:defRPr/>
            </a:pPr>
            <a:fld id="{548F7F09-7F97-4B9B-B110-FA9B4310666B}"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t-IT"/>
              <a:t>Fare clic per modificare lo stile del titolo</a:t>
            </a:r>
            <a:endParaRPr lang="en-US"/>
          </a:p>
        </p:txBody>
      </p:sp>
      <p:sp>
        <p:nvSpPr>
          <p:cNvPr id="3" name="Content Placeholder 2"/>
          <p:cNvSpPr>
            <a:spLocks noGrp="1"/>
          </p:cNvSpPr>
          <p:nvPr>
            <p:ph idx="1" hasCustomPrompt="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lvl1pPr>
              <a:defRPr/>
            </a:lvl1pPr>
          </a:lstStyle>
          <a:p>
            <a:pPr>
              <a:defRPr/>
            </a:pPr>
            <a:fld id="{B0DD27D9-7622-4491-AF7D-F61AD8753A5D}"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1611E1B9-0925-42A8-8470-C2A3EE3CABB6}"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4" name="Rectangle 6"/>
          <p:cNvSpPr/>
          <p:nvPr/>
        </p:nvSpPr>
        <p:spPr>
          <a:xfrm>
            <a:off x="842128" y="6"/>
            <a:ext cx="8171468" cy="3047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7219" tIns="53613" rIns="107219" bIns="53613" anchor="ctr"/>
          <a:lstStyle/>
          <a:p>
            <a:pPr algn="ctr" defTabSz="1072515" fontAlgn="auto">
              <a:spcBef>
                <a:spcPts val="0"/>
              </a:spcBef>
              <a:spcAft>
                <a:spcPts val="0"/>
              </a:spcAft>
              <a:defRPr/>
            </a:pPr>
            <a:endParaRPr lang="en-US">
              <a:solidFill>
                <a:prstClr val="white"/>
              </a:solidFill>
            </a:endParaRPr>
          </a:p>
        </p:txBody>
      </p:sp>
      <p:sp>
        <p:nvSpPr>
          <p:cNvPr id="5" name="Rectangle 7"/>
          <p:cNvSpPr/>
          <p:nvPr/>
        </p:nvSpPr>
        <p:spPr>
          <a:xfrm>
            <a:off x="842128" y="6172831"/>
            <a:ext cx="8171468" cy="267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7219" tIns="53613" rIns="107219" bIns="53613" anchor="ctr"/>
          <a:lstStyle/>
          <a:p>
            <a:pPr algn="ctr" defTabSz="1072515" fontAlgn="auto">
              <a:spcBef>
                <a:spcPts val="0"/>
              </a:spcBef>
              <a:spcAft>
                <a:spcPts val="0"/>
              </a:spcAft>
              <a:defRPr/>
            </a:pPr>
            <a:endParaRPr lang="en-US">
              <a:solidFill>
                <a:prstClr val="white"/>
              </a:solidFill>
            </a:endParaRPr>
          </a:p>
        </p:txBody>
      </p:sp>
      <p:sp>
        <p:nvSpPr>
          <p:cNvPr id="2" name="Title 1"/>
          <p:cNvSpPr>
            <a:spLocks noGrp="1"/>
          </p:cNvSpPr>
          <p:nvPr>
            <p:ph type="title" hasCustomPrompt="1"/>
          </p:nvPr>
        </p:nvSpPr>
        <p:spPr>
          <a:xfrm>
            <a:off x="825500" y="3276602"/>
            <a:ext cx="8172450" cy="1676400"/>
          </a:xfrm>
        </p:spPr>
        <p:txBody>
          <a:bodyPr/>
          <a:lstStyle>
            <a:lvl1pPr algn="l">
              <a:defRPr sz="6300" b="0" cap="all"/>
            </a:lvl1pPr>
          </a:lstStyle>
          <a:p>
            <a:r>
              <a:rPr lang="it-IT"/>
              <a:t>Fare clic per modificare lo stile del titolo</a:t>
            </a:r>
            <a:endParaRPr lang="en-US" dirty="0"/>
          </a:p>
        </p:txBody>
      </p:sp>
      <p:sp>
        <p:nvSpPr>
          <p:cNvPr id="3" name="Text Placeholder 2"/>
          <p:cNvSpPr>
            <a:spLocks noGrp="1"/>
          </p:cNvSpPr>
          <p:nvPr>
            <p:ph type="body" idx="1" hasCustomPrompt="1"/>
          </p:nvPr>
        </p:nvSpPr>
        <p:spPr>
          <a:xfrm>
            <a:off x="825501" y="4953006"/>
            <a:ext cx="7429500" cy="914400"/>
          </a:xfrm>
        </p:spPr>
        <p:txBody>
          <a:bodyPr anchor="t">
            <a:normAutofit/>
          </a:bodyPr>
          <a:lstStyle>
            <a:lvl1pPr marL="0" indent="0">
              <a:buNone/>
              <a:defRPr sz="3300">
                <a:solidFill>
                  <a:schemeClr val="tx2"/>
                </a:solidFill>
              </a:defRPr>
            </a:lvl1pPr>
            <a:lvl2pPr marL="535940" indent="0">
              <a:buNone/>
              <a:defRPr sz="2100">
                <a:solidFill>
                  <a:schemeClr val="tx1">
                    <a:tint val="75000"/>
                  </a:schemeClr>
                </a:solidFill>
              </a:defRPr>
            </a:lvl2pPr>
            <a:lvl3pPr marL="1072515" indent="0">
              <a:buNone/>
              <a:defRPr sz="1900">
                <a:solidFill>
                  <a:schemeClr val="tx1">
                    <a:tint val="75000"/>
                  </a:schemeClr>
                </a:solidFill>
              </a:defRPr>
            </a:lvl3pPr>
            <a:lvl4pPr marL="1608455" indent="0">
              <a:buNone/>
              <a:defRPr sz="1600">
                <a:solidFill>
                  <a:schemeClr val="tx1">
                    <a:tint val="75000"/>
                  </a:schemeClr>
                </a:solidFill>
              </a:defRPr>
            </a:lvl4pPr>
            <a:lvl5pPr marL="2144395" indent="0">
              <a:buNone/>
              <a:defRPr sz="1600">
                <a:solidFill>
                  <a:schemeClr val="tx1">
                    <a:tint val="75000"/>
                  </a:schemeClr>
                </a:solidFill>
              </a:defRPr>
            </a:lvl5pPr>
            <a:lvl6pPr marL="2680335" indent="0">
              <a:buNone/>
              <a:defRPr sz="1600">
                <a:solidFill>
                  <a:schemeClr val="tx1">
                    <a:tint val="75000"/>
                  </a:schemeClr>
                </a:solidFill>
              </a:defRPr>
            </a:lvl6pPr>
            <a:lvl7pPr marL="3216910" indent="0">
              <a:buNone/>
              <a:defRPr sz="1600">
                <a:solidFill>
                  <a:schemeClr val="tx1">
                    <a:tint val="75000"/>
                  </a:schemeClr>
                </a:solidFill>
              </a:defRPr>
            </a:lvl7pPr>
            <a:lvl8pPr marL="3752850" indent="0">
              <a:buNone/>
              <a:defRPr sz="1600">
                <a:solidFill>
                  <a:schemeClr val="tx1">
                    <a:tint val="75000"/>
                  </a:schemeClr>
                </a:solidFill>
              </a:defRPr>
            </a:lvl8pPr>
            <a:lvl9pPr marL="4288790" indent="0">
              <a:buNone/>
              <a:defRPr sz="1600">
                <a:solidFill>
                  <a:schemeClr val="tx1">
                    <a:tint val="75000"/>
                  </a:schemeClr>
                </a:solidFill>
              </a:defRPr>
            </a:lvl9pPr>
          </a:lstStyle>
          <a:p>
            <a:pPr lvl="0"/>
            <a:r>
              <a:rPr lang="it-IT"/>
              <a:t>Fare clic per modificare stili del testo dello schema</a:t>
            </a:r>
          </a:p>
        </p:txBody>
      </p:sp>
      <p:sp>
        <p:nvSpPr>
          <p:cNvPr id="6" name="Date Placeholder 3"/>
          <p:cNvSpPr>
            <a:spLocks noGrp="1"/>
          </p:cNvSpPr>
          <p:nvPr>
            <p:ph type="dt" sz="half" idx="10"/>
          </p:nvPr>
        </p:nvSpPr>
        <p:spPr/>
        <p:txBody>
          <a:bodyPr/>
          <a:lstStyle>
            <a:lvl1pPr>
              <a:defRPr/>
            </a:lvl1pPr>
          </a:lstStyle>
          <a:p>
            <a:pPr>
              <a:defRPr/>
            </a:pPr>
            <a:fld id="{2129E83E-5500-4AA5-8FA2-F7B77B063950}"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7" name="Footer Placeholder 4"/>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8" name="Slide Number Placeholder 5"/>
          <p:cNvSpPr>
            <a:spLocks noGrp="1"/>
          </p:cNvSpPr>
          <p:nvPr>
            <p:ph type="sldNum" sz="quarter" idx="12"/>
          </p:nvPr>
        </p:nvSpPr>
        <p:spPr/>
        <p:txBody>
          <a:bodyPr/>
          <a:lstStyle>
            <a:lvl1pPr>
              <a:defRPr/>
            </a:lvl1pPr>
          </a:lstStyle>
          <a:p>
            <a:pPr>
              <a:defRPr/>
            </a:pPr>
            <a:fld id="{0AFDD705-4442-4464-8F6C-14BF0CB8EFFF}"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t-IT"/>
              <a:t>Fare clic per modificare lo stile del titolo</a:t>
            </a:r>
            <a:endParaRPr lang="en-US"/>
          </a:p>
        </p:txBody>
      </p:sp>
      <p:sp>
        <p:nvSpPr>
          <p:cNvPr id="3" name="Content Placeholder 2"/>
          <p:cNvSpPr>
            <a:spLocks noGrp="1"/>
          </p:cNvSpPr>
          <p:nvPr>
            <p:ph sz="half" idx="1" hasCustomPrompt="1"/>
          </p:nvPr>
        </p:nvSpPr>
        <p:spPr>
          <a:xfrm>
            <a:off x="825501" y="609601"/>
            <a:ext cx="3962400" cy="3767328"/>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hasCustomPrompt="1"/>
          </p:nvPr>
        </p:nvSpPr>
        <p:spPr>
          <a:xfrm>
            <a:off x="5035551" y="609601"/>
            <a:ext cx="3962400" cy="3767328"/>
          </a:xfrm>
        </p:spPr>
        <p:txBody>
          <a:bodyPr/>
          <a:lstStyle>
            <a:lvl1pPr>
              <a:defRPr sz="33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Date Placeholder 3"/>
          <p:cNvSpPr>
            <a:spLocks noGrp="1"/>
          </p:cNvSpPr>
          <p:nvPr>
            <p:ph type="dt" sz="half" idx="10"/>
          </p:nvPr>
        </p:nvSpPr>
        <p:spPr/>
        <p:txBody>
          <a:bodyPr/>
          <a:lstStyle>
            <a:lvl1pPr>
              <a:defRPr/>
            </a:lvl1pPr>
          </a:lstStyle>
          <a:p>
            <a:pPr>
              <a:defRPr/>
            </a:pPr>
            <a:fld id="{107B991E-AF62-4586-A12A-D12365296F1B}"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2CDA5799-5002-46BD-B0D3-A5F135F2E8B4}"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cxnSp>
        <p:nvCxnSpPr>
          <p:cNvPr id="7" name="Straight Connector 10"/>
          <p:cNvCxnSpPr/>
          <p:nvPr/>
        </p:nvCxnSpPr>
        <p:spPr>
          <a:xfrm>
            <a:off x="821709" y="1249063"/>
            <a:ext cx="3962400" cy="1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12"/>
          <p:cNvCxnSpPr/>
          <p:nvPr/>
        </p:nvCxnSpPr>
        <p:spPr>
          <a:xfrm>
            <a:off x="5032348" y="1249063"/>
            <a:ext cx="3962400" cy="1575"/>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hasCustomPrompt="1"/>
          </p:nvPr>
        </p:nvSpPr>
        <p:spPr>
          <a:xfrm>
            <a:off x="822205" y="609603"/>
            <a:ext cx="3962400" cy="639763"/>
          </a:xfrm>
        </p:spPr>
        <p:txBody>
          <a:bodyPr anchor="b">
            <a:noAutofit/>
          </a:bodyPr>
          <a:lstStyle>
            <a:lvl1pPr marL="0" indent="0">
              <a:buNone/>
              <a:defRPr sz="3300" b="0">
                <a:latin typeface="+mj-lt"/>
              </a:defRPr>
            </a:lvl1pPr>
            <a:lvl2pPr marL="535940" indent="0">
              <a:buNone/>
              <a:defRPr sz="2300" b="1"/>
            </a:lvl2pPr>
            <a:lvl3pPr marL="1072515" indent="0">
              <a:buNone/>
              <a:defRPr sz="2100" b="1"/>
            </a:lvl3pPr>
            <a:lvl4pPr marL="1608455" indent="0">
              <a:buNone/>
              <a:defRPr sz="1900" b="1"/>
            </a:lvl4pPr>
            <a:lvl5pPr marL="2144395" indent="0">
              <a:buNone/>
              <a:defRPr sz="1900" b="1"/>
            </a:lvl5pPr>
            <a:lvl6pPr marL="2680335" indent="0">
              <a:buNone/>
              <a:defRPr sz="1900" b="1"/>
            </a:lvl6pPr>
            <a:lvl7pPr marL="3216910" indent="0">
              <a:buNone/>
              <a:defRPr sz="1900" b="1"/>
            </a:lvl7pPr>
            <a:lvl8pPr marL="3752850" indent="0">
              <a:buNone/>
              <a:defRPr sz="1900" b="1"/>
            </a:lvl8pPr>
            <a:lvl9pPr marL="4288790" indent="0">
              <a:buNone/>
              <a:defRPr sz="1900" b="1"/>
            </a:lvl9pPr>
          </a:lstStyle>
          <a:p>
            <a:pPr lvl="0"/>
            <a:r>
              <a:rPr lang="it-IT"/>
              <a:t>Fare clic per modificare stili del testo dello schema</a:t>
            </a:r>
          </a:p>
        </p:txBody>
      </p:sp>
      <p:sp>
        <p:nvSpPr>
          <p:cNvPr id="4" name="Content Placeholder 3"/>
          <p:cNvSpPr>
            <a:spLocks noGrp="1"/>
          </p:cNvSpPr>
          <p:nvPr>
            <p:ph sz="half" idx="2" hasCustomPrompt="1"/>
          </p:nvPr>
        </p:nvSpPr>
        <p:spPr>
          <a:xfrm>
            <a:off x="822205" y="1329271"/>
            <a:ext cx="3962400" cy="3048000"/>
          </a:xfrm>
        </p:spPr>
        <p:txBody>
          <a:bodyPr anchor="t"/>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hasCustomPrompt="1"/>
          </p:nvPr>
        </p:nvSpPr>
        <p:spPr>
          <a:xfrm>
            <a:off x="5032255" y="609603"/>
            <a:ext cx="3962400" cy="639763"/>
          </a:xfrm>
        </p:spPr>
        <p:txBody>
          <a:bodyPr anchor="b">
            <a:noAutofit/>
          </a:bodyPr>
          <a:lstStyle>
            <a:lvl1pPr marL="0" indent="0">
              <a:buNone/>
              <a:defRPr sz="3300" b="0">
                <a:latin typeface="+mj-lt"/>
              </a:defRPr>
            </a:lvl1pPr>
            <a:lvl2pPr marL="535940" indent="0">
              <a:buNone/>
              <a:defRPr sz="2300" b="1"/>
            </a:lvl2pPr>
            <a:lvl3pPr marL="1072515" indent="0">
              <a:buNone/>
              <a:defRPr sz="2100" b="1"/>
            </a:lvl3pPr>
            <a:lvl4pPr marL="1608455" indent="0">
              <a:buNone/>
              <a:defRPr sz="1900" b="1"/>
            </a:lvl4pPr>
            <a:lvl5pPr marL="2144395" indent="0">
              <a:buNone/>
              <a:defRPr sz="1900" b="1"/>
            </a:lvl5pPr>
            <a:lvl6pPr marL="2680335" indent="0">
              <a:buNone/>
              <a:defRPr sz="1900" b="1"/>
            </a:lvl6pPr>
            <a:lvl7pPr marL="3216910" indent="0">
              <a:buNone/>
              <a:defRPr sz="1900" b="1"/>
            </a:lvl7pPr>
            <a:lvl8pPr marL="3752850" indent="0">
              <a:buNone/>
              <a:defRPr sz="1900" b="1"/>
            </a:lvl8pPr>
            <a:lvl9pPr marL="4288790" indent="0">
              <a:buNone/>
              <a:defRPr sz="1900" b="1"/>
            </a:lvl9pPr>
          </a:lstStyle>
          <a:p>
            <a:pPr lvl="0"/>
            <a:r>
              <a:rPr lang="it-IT"/>
              <a:t>Fare clic per modificare stili del testo dello schema</a:t>
            </a:r>
          </a:p>
        </p:txBody>
      </p:sp>
      <p:sp>
        <p:nvSpPr>
          <p:cNvPr id="6" name="Content Placeholder 5"/>
          <p:cNvSpPr>
            <a:spLocks noGrp="1"/>
          </p:cNvSpPr>
          <p:nvPr>
            <p:ph sz="quarter" idx="4" hasCustomPrompt="1"/>
          </p:nvPr>
        </p:nvSpPr>
        <p:spPr>
          <a:xfrm>
            <a:off x="5032255" y="1329271"/>
            <a:ext cx="3962400" cy="3048000"/>
          </a:xfrm>
        </p:spPr>
        <p:txBody>
          <a:bodyPr anchor="t"/>
          <a:lstStyle>
            <a:lvl1pPr>
              <a:defRPr sz="2800"/>
            </a:lvl1pPr>
            <a:lvl2pPr>
              <a:defRPr sz="2300"/>
            </a:lvl2pPr>
            <a:lvl3pPr>
              <a:defRPr sz="2100"/>
            </a:lvl3pPr>
            <a:lvl4pPr>
              <a:defRPr sz="1900"/>
            </a:lvl4pPr>
            <a:lvl5pPr>
              <a:defRPr sz="1900"/>
            </a:lvl5pPr>
            <a:lvl6pPr>
              <a:defRPr sz="1900"/>
            </a:lvl6pPr>
            <a:lvl7pPr>
              <a:defRPr sz="1900"/>
            </a:lvl7pPr>
            <a:lvl8pPr>
              <a:defRPr sz="1900"/>
            </a:lvl8pPr>
            <a:lvl9pPr>
              <a:defRPr sz="19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9" name="Date Placeholder 6"/>
          <p:cNvSpPr>
            <a:spLocks noGrp="1"/>
          </p:cNvSpPr>
          <p:nvPr>
            <p:ph type="dt" sz="half" idx="10"/>
          </p:nvPr>
        </p:nvSpPr>
        <p:spPr/>
        <p:txBody>
          <a:bodyPr/>
          <a:lstStyle>
            <a:lvl1pPr>
              <a:defRPr/>
            </a:lvl1pPr>
          </a:lstStyle>
          <a:p>
            <a:pPr>
              <a:defRPr/>
            </a:pPr>
            <a:fld id="{54F0FC7C-A0DE-4963-A3A4-3F99A0D5C92F}"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10" name="Footer Placeholder 7"/>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11" name="Slide Number Placeholder 8"/>
          <p:cNvSpPr>
            <a:spLocks noGrp="1"/>
          </p:cNvSpPr>
          <p:nvPr>
            <p:ph type="sldNum" sz="quarter" idx="12"/>
          </p:nvPr>
        </p:nvSpPr>
        <p:spPr/>
        <p:txBody>
          <a:bodyPr/>
          <a:lstStyle>
            <a:lvl1pPr>
              <a:defRPr/>
            </a:lvl1pPr>
          </a:lstStyle>
          <a:p>
            <a:pPr>
              <a:defRPr/>
            </a:pPr>
            <a:fld id="{056E620F-76D3-4032-9C7F-44D1AD388AE6}"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t-IT"/>
              <a:t>Fare clic per modificare lo stile del titolo</a:t>
            </a:r>
            <a:endParaRPr lang="en-US" dirty="0"/>
          </a:p>
        </p:txBody>
      </p:sp>
      <p:sp>
        <p:nvSpPr>
          <p:cNvPr id="3" name="Date Placeholder 3"/>
          <p:cNvSpPr>
            <a:spLocks noGrp="1"/>
          </p:cNvSpPr>
          <p:nvPr>
            <p:ph type="dt" sz="half" idx="10"/>
          </p:nvPr>
        </p:nvSpPr>
        <p:spPr/>
        <p:txBody>
          <a:bodyPr/>
          <a:lstStyle>
            <a:lvl1pPr>
              <a:defRPr/>
            </a:lvl1pPr>
          </a:lstStyle>
          <a:p>
            <a:pPr>
              <a:defRPr/>
            </a:pPr>
            <a:fld id="{92EBBD44-37B2-4E0C-9A52-13F8ECCFE8A6}"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448F49D0-9092-41A2-BF85-5C04D90B3B7B}"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194B751-6487-4FE5-AC0E-ED8C0F3CC129}"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3" name="Footer Placeholder 4"/>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4" name="Slide Number Placeholder 5"/>
          <p:cNvSpPr>
            <a:spLocks noGrp="1"/>
          </p:cNvSpPr>
          <p:nvPr>
            <p:ph type="sldNum" sz="quarter" idx="12"/>
          </p:nvPr>
        </p:nvSpPr>
        <p:spPr/>
        <p:txBody>
          <a:bodyPr/>
          <a:lstStyle>
            <a:lvl1pPr>
              <a:defRPr/>
            </a:lvl1pPr>
          </a:lstStyle>
          <a:p>
            <a:pPr>
              <a:defRPr/>
            </a:pPr>
            <a:fld id="{4A481E28-7E34-4A71-96C6-9754739BC1FD}"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cxnSp>
        <p:nvCxnSpPr>
          <p:cNvPr id="5" name="Straight Connector 9"/>
          <p:cNvCxnSpPr/>
          <p:nvPr/>
        </p:nvCxnSpPr>
        <p:spPr>
          <a:xfrm rot="5400000">
            <a:off x="1974828" y="2515448"/>
            <a:ext cx="3810176" cy="1571"/>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825501" y="4572001"/>
            <a:ext cx="7350252" cy="1600200"/>
          </a:xfrm>
        </p:spPr>
        <p:txBody>
          <a:bodyPr>
            <a:normAutofit/>
          </a:bodyPr>
          <a:lstStyle>
            <a:lvl1pPr algn="l">
              <a:defRPr sz="6300" b="0"/>
            </a:lvl1pPr>
          </a:lstStyle>
          <a:p>
            <a:r>
              <a:rPr lang="it-IT"/>
              <a:t>Fare clic per modificare lo stile del titolo</a:t>
            </a:r>
            <a:endParaRPr lang="en-US"/>
          </a:p>
        </p:txBody>
      </p:sp>
      <p:sp>
        <p:nvSpPr>
          <p:cNvPr id="3" name="Content Placeholder 2"/>
          <p:cNvSpPr>
            <a:spLocks noGrp="1"/>
          </p:cNvSpPr>
          <p:nvPr>
            <p:ph idx="1" hasCustomPrompt="1"/>
          </p:nvPr>
        </p:nvSpPr>
        <p:spPr>
          <a:xfrm>
            <a:off x="4020107" y="457211"/>
            <a:ext cx="4977844" cy="4114799"/>
          </a:xfrm>
        </p:spPr>
        <p:txBody>
          <a:bodyPr/>
          <a:lstStyle>
            <a:lvl1pPr>
              <a:defRPr sz="2800"/>
            </a:lvl1pPr>
            <a:lvl2pPr>
              <a:defRPr sz="2600"/>
            </a:lvl2pPr>
            <a:lvl3pPr>
              <a:defRPr sz="2300"/>
            </a:lvl3pPr>
            <a:lvl4pPr>
              <a:defRPr sz="2100"/>
            </a:lvl4pPr>
            <a:lvl5pPr>
              <a:defRPr sz="2100"/>
            </a:lvl5pPr>
            <a:lvl6pPr>
              <a:defRPr sz="2300"/>
            </a:lvl6pPr>
            <a:lvl7pPr>
              <a:defRPr sz="2300"/>
            </a:lvl7pPr>
            <a:lvl8pPr>
              <a:defRPr sz="2300"/>
            </a:lvl8pPr>
            <a:lvl9pPr>
              <a:defRPr sz="23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hasCustomPrompt="1"/>
          </p:nvPr>
        </p:nvSpPr>
        <p:spPr>
          <a:xfrm>
            <a:off x="825507" y="457200"/>
            <a:ext cx="2896462" cy="4114800"/>
          </a:xfrm>
        </p:spPr>
        <p:txBody>
          <a:bodyPr>
            <a:normAutofit/>
          </a:bodyPr>
          <a:lstStyle>
            <a:lvl1pPr marL="0" indent="0">
              <a:buNone/>
              <a:defRPr sz="2500">
                <a:solidFill>
                  <a:schemeClr val="tx2"/>
                </a:solidFill>
              </a:defRPr>
            </a:lvl1pPr>
            <a:lvl2pPr marL="535940" indent="0">
              <a:buNone/>
              <a:defRPr sz="1400"/>
            </a:lvl2pPr>
            <a:lvl3pPr marL="1072515" indent="0">
              <a:buNone/>
              <a:defRPr sz="1200"/>
            </a:lvl3pPr>
            <a:lvl4pPr marL="1608455" indent="0">
              <a:buNone/>
              <a:defRPr sz="1100"/>
            </a:lvl4pPr>
            <a:lvl5pPr marL="2144395" indent="0">
              <a:buNone/>
              <a:defRPr sz="1100"/>
            </a:lvl5pPr>
            <a:lvl6pPr marL="2680335" indent="0">
              <a:buNone/>
              <a:defRPr sz="1100"/>
            </a:lvl6pPr>
            <a:lvl7pPr marL="3216910" indent="0">
              <a:buNone/>
              <a:defRPr sz="1100"/>
            </a:lvl7pPr>
            <a:lvl8pPr marL="3752850" indent="0">
              <a:buNone/>
              <a:defRPr sz="1100"/>
            </a:lvl8pPr>
            <a:lvl9pPr marL="4288790" indent="0">
              <a:buNone/>
              <a:defRPr sz="1100"/>
            </a:lvl9pPr>
          </a:lstStyle>
          <a:p>
            <a:pPr lvl="0"/>
            <a:r>
              <a:rPr lang="it-IT"/>
              <a:t>Fare clic per modificare stili del testo dello schema</a:t>
            </a:r>
          </a:p>
        </p:txBody>
      </p:sp>
      <p:sp>
        <p:nvSpPr>
          <p:cNvPr id="6" name="Date Placeholder 4"/>
          <p:cNvSpPr>
            <a:spLocks noGrp="1"/>
          </p:cNvSpPr>
          <p:nvPr>
            <p:ph type="dt" sz="half" idx="10"/>
          </p:nvPr>
        </p:nvSpPr>
        <p:spPr/>
        <p:txBody>
          <a:bodyPr/>
          <a:lstStyle>
            <a:lvl1pPr>
              <a:defRPr/>
            </a:lvl1pPr>
          </a:lstStyle>
          <a:p>
            <a:pPr>
              <a:defRPr/>
            </a:pPr>
            <a:fld id="{FC40DA5C-18C7-47D7-AB10-978A4BF4C7B5}"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7" name="Footer Placeholder 5"/>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8" name="Slide Number Placeholder 6"/>
          <p:cNvSpPr>
            <a:spLocks noGrp="1"/>
          </p:cNvSpPr>
          <p:nvPr>
            <p:ph type="sldNum" sz="quarter" idx="12"/>
          </p:nvPr>
        </p:nvSpPr>
        <p:spPr/>
        <p:txBody>
          <a:bodyPr/>
          <a:lstStyle>
            <a:lvl1pPr>
              <a:defRPr/>
            </a:lvl1pPr>
          </a:lstStyle>
          <a:p>
            <a:pPr>
              <a:defRPr/>
            </a:pPr>
            <a:fld id="{A8CF5350-D18F-4762-87D8-14015929E359}"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22205" y="4572001"/>
            <a:ext cx="7350252" cy="1600200"/>
          </a:xfrm>
        </p:spPr>
        <p:txBody>
          <a:bodyPr>
            <a:normAutofit/>
          </a:bodyPr>
          <a:lstStyle>
            <a:lvl1pPr algn="l">
              <a:defRPr sz="6300" b="0"/>
            </a:lvl1pPr>
          </a:lstStyle>
          <a:p>
            <a:r>
              <a:rPr lang="it-IT"/>
              <a:t>Fare clic per modificare lo stile del titolo</a:t>
            </a:r>
            <a:endParaRPr lang="en-US" dirty="0"/>
          </a:p>
        </p:txBody>
      </p:sp>
      <p:sp>
        <p:nvSpPr>
          <p:cNvPr id="3" name="Picture Placeholder 2"/>
          <p:cNvSpPr>
            <a:spLocks noGrp="1"/>
          </p:cNvSpPr>
          <p:nvPr>
            <p:ph type="pic" idx="1" hasCustomPrompt="1"/>
          </p:nvPr>
        </p:nvSpPr>
        <p:spPr>
          <a:xfrm>
            <a:off x="842010" y="457206"/>
            <a:ext cx="8172450" cy="2895600"/>
          </a:xfrm>
          <a:ln w="6350">
            <a:solidFill>
              <a:schemeClr val="tx2"/>
            </a:solidFill>
          </a:ln>
        </p:spPr>
        <p:txBody>
          <a:bodyPr rtlCol="0">
            <a:normAutofit/>
          </a:bodyPr>
          <a:lstStyle>
            <a:lvl1pPr marL="0" indent="0">
              <a:buNone/>
              <a:defRPr sz="3800"/>
            </a:lvl1pPr>
            <a:lvl2pPr marL="535940" indent="0">
              <a:buNone/>
              <a:defRPr sz="3300"/>
            </a:lvl2pPr>
            <a:lvl3pPr marL="1072515" indent="0">
              <a:buNone/>
              <a:defRPr sz="2800"/>
            </a:lvl3pPr>
            <a:lvl4pPr marL="1608455" indent="0">
              <a:buNone/>
              <a:defRPr sz="2300"/>
            </a:lvl4pPr>
            <a:lvl5pPr marL="2144395" indent="0">
              <a:buNone/>
              <a:defRPr sz="2300"/>
            </a:lvl5pPr>
            <a:lvl6pPr marL="2680335" indent="0">
              <a:buNone/>
              <a:defRPr sz="2300"/>
            </a:lvl6pPr>
            <a:lvl7pPr marL="3216910" indent="0">
              <a:buNone/>
              <a:defRPr sz="2300"/>
            </a:lvl7pPr>
            <a:lvl8pPr marL="3752850" indent="0">
              <a:buNone/>
              <a:defRPr sz="2300"/>
            </a:lvl8pPr>
            <a:lvl9pPr marL="4288790" indent="0">
              <a:buNone/>
              <a:defRPr sz="2300"/>
            </a:lvl9pPr>
          </a:lstStyle>
          <a:p>
            <a:pPr lvl="0"/>
            <a:r>
              <a:rPr lang="it-IT" noProof="0"/>
              <a:t>Fare clic sull'icona per inserire un'immagine</a:t>
            </a:r>
            <a:endParaRPr lang="en-US" noProof="0"/>
          </a:p>
        </p:txBody>
      </p:sp>
      <p:sp>
        <p:nvSpPr>
          <p:cNvPr id="4" name="Text Placeholder 3"/>
          <p:cNvSpPr>
            <a:spLocks noGrp="1"/>
          </p:cNvSpPr>
          <p:nvPr>
            <p:ph type="body" sz="half" idx="2" hasCustomPrompt="1"/>
          </p:nvPr>
        </p:nvSpPr>
        <p:spPr>
          <a:xfrm>
            <a:off x="921259" y="3505210"/>
            <a:ext cx="8007350" cy="804863"/>
          </a:xfrm>
        </p:spPr>
        <p:txBody>
          <a:bodyPr anchor="t">
            <a:normAutofit/>
          </a:bodyPr>
          <a:lstStyle>
            <a:lvl1pPr marL="0" indent="0">
              <a:buNone/>
              <a:defRPr sz="2100"/>
            </a:lvl1pPr>
            <a:lvl2pPr marL="535940" indent="0">
              <a:buNone/>
              <a:defRPr sz="1400"/>
            </a:lvl2pPr>
            <a:lvl3pPr marL="1072515" indent="0">
              <a:buNone/>
              <a:defRPr sz="1200"/>
            </a:lvl3pPr>
            <a:lvl4pPr marL="1608455" indent="0">
              <a:buNone/>
              <a:defRPr sz="1100"/>
            </a:lvl4pPr>
            <a:lvl5pPr marL="2144395" indent="0">
              <a:buNone/>
              <a:defRPr sz="1100"/>
            </a:lvl5pPr>
            <a:lvl6pPr marL="2680335" indent="0">
              <a:buNone/>
              <a:defRPr sz="1100"/>
            </a:lvl6pPr>
            <a:lvl7pPr marL="3216910" indent="0">
              <a:buNone/>
              <a:defRPr sz="1100"/>
            </a:lvl7pPr>
            <a:lvl8pPr marL="3752850" indent="0">
              <a:buNone/>
              <a:defRPr sz="1100"/>
            </a:lvl8pPr>
            <a:lvl9pPr marL="4288790" indent="0">
              <a:buNone/>
              <a:defRPr sz="1100"/>
            </a:lvl9pPr>
          </a:lstStyle>
          <a:p>
            <a:pPr lvl="0"/>
            <a:r>
              <a:rPr lang="it-IT"/>
              <a:t>Fare clic per modificare stili del testo dello schema</a:t>
            </a:r>
          </a:p>
        </p:txBody>
      </p:sp>
      <p:sp>
        <p:nvSpPr>
          <p:cNvPr id="5" name="Date Placeholder 3"/>
          <p:cNvSpPr>
            <a:spLocks noGrp="1"/>
          </p:cNvSpPr>
          <p:nvPr>
            <p:ph type="dt" sz="half" idx="10"/>
          </p:nvPr>
        </p:nvSpPr>
        <p:spPr/>
        <p:txBody>
          <a:bodyPr/>
          <a:lstStyle>
            <a:lvl1pPr>
              <a:defRPr/>
            </a:lvl1pPr>
          </a:lstStyle>
          <a:p>
            <a:pPr>
              <a:defRPr/>
            </a:pPr>
            <a:fld id="{FB98D0D3-5109-483B-8DF9-B0574388761B}"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6" name="Footer Placeholder 4"/>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7" name="Slide Number Placeholder 5"/>
          <p:cNvSpPr>
            <a:spLocks noGrp="1"/>
          </p:cNvSpPr>
          <p:nvPr>
            <p:ph type="sldNum" sz="quarter" idx="12"/>
          </p:nvPr>
        </p:nvSpPr>
        <p:spPr/>
        <p:txBody>
          <a:bodyPr/>
          <a:lstStyle>
            <a:lvl1pPr>
              <a:defRPr/>
            </a:lvl1pPr>
          </a:lstStyle>
          <a:p>
            <a:pPr>
              <a:defRPr/>
            </a:pPr>
            <a:fld id="{2D195446-A453-4829-8FC0-2F15C3EC959E}"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hasCustomPrompt="1"/>
          </p:nvPr>
        </p:nvSpPr>
        <p:spPr>
          <a:xfrm>
            <a:off x="990607" y="685801"/>
            <a:ext cx="7842250" cy="3886200"/>
          </a:xfrm>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lvl1pPr>
              <a:defRPr/>
            </a:lvl1pPr>
          </a:lstStyle>
          <a:p>
            <a:pPr>
              <a:defRPr/>
            </a:pPr>
            <a:fld id="{BC16220B-572B-4799-B8FD-87B6A5117CE4}"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9DF0A397-59B3-4F69-ADD9-A00829E63A64}"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25500" y="685813"/>
            <a:ext cx="1981200" cy="5410199"/>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hasCustomPrompt="1"/>
          </p:nvPr>
        </p:nvSpPr>
        <p:spPr>
          <a:xfrm>
            <a:off x="2806701" y="685802"/>
            <a:ext cx="6191250" cy="4876800"/>
          </a:xfrm>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lvl1pPr>
              <a:defRPr/>
            </a:lvl1pPr>
          </a:lstStyle>
          <a:p>
            <a:pPr>
              <a:defRPr/>
            </a:pPr>
            <a:fld id="{7DF89BED-19B3-4AE2-B1BF-4C7B364B8513}"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5" name="Footer Placeholder 4"/>
          <p:cNvSpPr>
            <a:spLocks noGrp="1"/>
          </p:cNvSpPr>
          <p:nvPr>
            <p:ph type="ftr" sz="quarter" idx="11"/>
          </p:nvPr>
        </p:nvSpPr>
        <p:spPr/>
        <p:txBody>
          <a:bodyPr/>
          <a:lstStyle>
            <a:lvl1pPr>
              <a:defRPr/>
            </a:lvl1pPr>
          </a:lstStyle>
          <a:p>
            <a:pPr>
              <a:defRPr/>
            </a:pPr>
            <a:endParaRPr lang="it-IT">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lvl1pPr>
              <a:defRPr/>
            </a:lvl1pPr>
          </a:lstStyle>
          <a:p>
            <a:pPr>
              <a:defRPr/>
            </a:pPr>
            <a:fld id="{682EB861-3032-4132-8CB9-2CC529792076}" type="slidenum">
              <a:rPr lang="it-IT">
                <a:solidFill>
                  <a:prstClr val="black">
                    <a:lumMod val="85000"/>
                    <a:lumOff val="15000"/>
                  </a:prstClr>
                </a:solidFill>
              </a:rPr>
              <a:t>‹N›</a:t>
            </a:fld>
            <a:endParaRPr lang="it-IT">
              <a:solidFill>
                <a:prstClr val="black">
                  <a:lumMod val="85000"/>
                  <a:lumOff val="15000"/>
                </a:prstClr>
              </a:solidFill>
            </a:endParaRPr>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8" name="Numero diapositiva"/>
          <p:cNvSpPr txBox="1">
            <a:spLocks noGrp="1"/>
          </p:cNvSpPr>
          <p:nvPr>
            <p:ph type="sldNum" sz="quarter" idx="2"/>
          </p:nvPr>
        </p:nvSpPr>
        <p:spPr>
          <a:prstGeom prst="rect">
            <a:avLst/>
          </a:prstGeom>
        </p:spPr>
        <p:txBody>
          <a:bodyPr/>
          <a:lstStyle/>
          <a:p>
            <a:fld id="{86CB4B4D-7CA3-9044-876B-883B54F8677D}" type="slidenum">
              <a:rPr/>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24851" y="4572530"/>
            <a:ext cx="7348193" cy="1600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7219" tIns="53613" rIns="107219" bIns="53613" numCol="1" anchor="b" anchorCtr="0" compatLnSpc="1"/>
          <a:lstStyle/>
          <a:p>
            <a:pPr lvl="0"/>
            <a:r>
              <a:rPr lang="it-IT" altLang="en-US"/>
              <a:t>Fare clic per modificare lo stile del titolo</a:t>
            </a:r>
            <a:endParaRPr lang="en-US" altLang="en-US"/>
          </a:p>
        </p:txBody>
      </p:sp>
      <p:sp>
        <p:nvSpPr>
          <p:cNvPr id="1027" name="Text Placeholder 2"/>
          <p:cNvSpPr>
            <a:spLocks noGrp="1"/>
          </p:cNvSpPr>
          <p:nvPr>
            <p:ph type="body" idx="1"/>
          </p:nvPr>
        </p:nvSpPr>
        <p:spPr bwMode="auto">
          <a:xfrm>
            <a:off x="824851" y="685170"/>
            <a:ext cx="8173039" cy="388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7219" tIns="53613" rIns="107219" bIns="53613" numCol="1" anchor="ctr" anchorCtr="0" compatLnSpc="1"/>
          <a:lstStyle/>
          <a:p>
            <a:pPr lvl="0"/>
            <a:r>
              <a:rPr lang="it-IT" altLang="en-US"/>
              <a:t>Fare clic per modificare stili del testo dello schema</a:t>
            </a:r>
          </a:p>
          <a:p>
            <a:pPr lvl="1"/>
            <a:r>
              <a:rPr lang="it-IT" altLang="en-US"/>
              <a:t>Secondo livello</a:t>
            </a:r>
          </a:p>
          <a:p>
            <a:pPr lvl="2"/>
            <a:r>
              <a:rPr lang="it-IT" altLang="en-US"/>
              <a:t>Terzo livello</a:t>
            </a:r>
          </a:p>
          <a:p>
            <a:pPr lvl="3"/>
            <a:r>
              <a:rPr lang="it-IT" altLang="en-US"/>
              <a:t>Quarto livello</a:t>
            </a:r>
          </a:p>
          <a:p>
            <a:pPr lvl="4"/>
            <a:r>
              <a:rPr lang="it-IT" altLang="en-US"/>
              <a:t>Quinto livello</a:t>
            </a:r>
            <a:endParaRPr lang="en-US" altLang="en-US"/>
          </a:p>
        </p:txBody>
      </p:sp>
      <p:sp>
        <p:nvSpPr>
          <p:cNvPr id="4" name="Date Placeholder 3"/>
          <p:cNvSpPr>
            <a:spLocks noGrp="1"/>
          </p:cNvSpPr>
          <p:nvPr>
            <p:ph type="dt" sz="half" idx="2"/>
          </p:nvPr>
        </p:nvSpPr>
        <p:spPr>
          <a:xfrm>
            <a:off x="6768445" y="6209057"/>
            <a:ext cx="2312709" cy="365424"/>
          </a:xfrm>
          <a:prstGeom prst="rect">
            <a:avLst/>
          </a:prstGeom>
        </p:spPr>
        <p:txBody>
          <a:bodyPr vert="horz" lIns="107219" tIns="53613" rIns="107219" bIns="53613" rtlCol="0" anchor="ctr"/>
          <a:lstStyle>
            <a:lvl1pPr algn="r" defTabSz="1072515" fontAlgn="auto">
              <a:spcBef>
                <a:spcPts val="0"/>
              </a:spcBef>
              <a:spcAft>
                <a:spcPts val="0"/>
              </a:spcAft>
              <a:defRPr sz="1400" b="1">
                <a:solidFill>
                  <a:schemeClr val="tx2">
                    <a:lumMod val="90000"/>
                    <a:lumOff val="10000"/>
                  </a:schemeClr>
                </a:solidFill>
                <a:latin typeface="+mn-lt"/>
                <a:cs typeface="+mn-cs"/>
              </a:defRPr>
            </a:lvl1pPr>
          </a:lstStyle>
          <a:p>
            <a:pPr>
              <a:defRPr/>
            </a:pPr>
            <a:fld id="{256FD797-2717-4074-AAE5-1745B18755A1}" type="datetime1">
              <a:rPr lang="it-IT" smtClean="0">
                <a:solidFill>
                  <a:srgbClr val="303030">
                    <a:lumMod val="90000"/>
                    <a:lumOff val="10000"/>
                  </a:srgbClr>
                </a:solidFill>
              </a:rPr>
              <a:t>19/09/2025</a:t>
            </a:fld>
            <a:endParaRPr lang="it-IT">
              <a:solidFill>
                <a:srgbClr val="303030">
                  <a:lumMod val="90000"/>
                  <a:lumOff val="10000"/>
                </a:srgbClr>
              </a:solidFill>
            </a:endParaRPr>
          </a:p>
        </p:txBody>
      </p:sp>
      <p:sp>
        <p:nvSpPr>
          <p:cNvPr id="5" name="Footer Placeholder 4"/>
          <p:cNvSpPr>
            <a:spLocks noGrp="1"/>
          </p:cNvSpPr>
          <p:nvPr>
            <p:ph type="ftr" sz="quarter" idx="3"/>
          </p:nvPr>
        </p:nvSpPr>
        <p:spPr>
          <a:xfrm>
            <a:off x="824851" y="6209057"/>
            <a:ext cx="5280581" cy="365424"/>
          </a:xfrm>
          <a:prstGeom prst="rect">
            <a:avLst/>
          </a:prstGeom>
        </p:spPr>
        <p:txBody>
          <a:bodyPr vert="horz" lIns="107219" tIns="53613" rIns="107219" bIns="53613" rtlCol="0" anchor="ctr"/>
          <a:lstStyle>
            <a:lvl1pPr algn="l" defTabSz="1072515" fontAlgn="auto">
              <a:spcBef>
                <a:spcPts val="0"/>
              </a:spcBef>
              <a:spcAft>
                <a:spcPts val="0"/>
              </a:spcAft>
              <a:defRPr sz="1400" b="1">
                <a:solidFill>
                  <a:schemeClr val="tx2">
                    <a:lumMod val="90000"/>
                    <a:lumOff val="10000"/>
                  </a:schemeClr>
                </a:solidFill>
                <a:latin typeface="+mn-lt"/>
                <a:cs typeface="+mn-cs"/>
              </a:defRPr>
            </a:lvl1pPr>
          </a:lstStyle>
          <a:p>
            <a:pPr>
              <a:defRPr/>
            </a:pPr>
            <a:endParaRPr lang="it-IT">
              <a:solidFill>
                <a:srgbClr val="303030">
                  <a:lumMod val="90000"/>
                  <a:lumOff val="10000"/>
                </a:srgbClr>
              </a:solidFill>
            </a:endParaRPr>
          </a:p>
        </p:txBody>
      </p:sp>
      <p:sp>
        <p:nvSpPr>
          <p:cNvPr id="6" name="Slide Number Placeholder 5"/>
          <p:cNvSpPr>
            <a:spLocks noGrp="1"/>
          </p:cNvSpPr>
          <p:nvPr>
            <p:ph type="sldNum" sz="quarter" idx="4"/>
          </p:nvPr>
        </p:nvSpPr>
        <p:spPr>
          <a:xfrm>
            <a:off x="8254738" y="5687699"/>
            <a:ext cx="826416" cy="365424"/>
          </a:xfrm>
          <a:prstGeom prst="rect">
            <a:avLst/>
          </a:prstGeom>
        </p:spPr>
        <p:txBody>
          <a:bodyPr vert="horz" lIns="107219" tIns="53613" rIns="107219" bIns="53613" rtlCol="0" anchor="ctr"/>
          <a:lstStyle>
            <a:lvl1pPr algn="r" defTabSz="1072515" fontAlgn="auto">
              <a:spcBef>
                <a:spcPts val="0"/>
              </a:spcBef>
              <a:spcAft>
                <a:spcPts val="0"/>
              </a:spcAft>
              <a:defRPr sz="2800">
                <a:solidFill>
                  <a:schemeClr val="tx1">
                    <a:lumMod val="85000"/>
                    <a:lumOff val="15000"/>
                  </a:schemeClr>
                </a:solidFill>
                <a:latin typeface="+mj-lt"/>
                <a:cs typeface="+mn-cs"/>
              </a:defRPr>
            </a:lvl1pPr>
          </a:lstStyle>
          <a:p>
            <a:pPr>
              <a:defRPr/>
            </a:pPr>
            <a:fld id="{7013F981-0B5B-4D50-912A-0D212F1AEDEE}" type="slidenum">
              <a:rPr lang="it-IT">
                <a:solidFill>
                  <a:prstClr val="black">
                    <a:lumMod val="85000"/>
                    <a:lumOff val="15000"/>
                  </a:prstClr>
                </a:solidFill>
              </a:rPr>
              <a:t>‹N›</a:t>
            </a:fld>
            <a:endParaRPr lang="it-IT">
              <a:solidFill>
                <a:prstClr val="black">
                  <a:lumMod val="85000"/>
                  <a:lumOff val="15000"/>
                </a:prstClr>
              </a:solidFill>
            </a:endParaRPr>
          </a:p>
        </p:txBody>
      </p:sp>
      <p:sp>
        <p:nvSpPr>
          <p:cNvPr id="8" name="Rectangle 7"/>
          <p:cNvSpPr/>
          <p:nvPr/>
        </p:nvSpPr>
        <p:spPr>
          <a:xfrm>
            <a:off x="842128" y="6"/>
            <a:ext cx="8171468" cy="3811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7219" tIns="53613" rIns="107219" bIns="53613" anchor="ctr"/>
          <a:lstStyle/>
          <a:p>
            <a:pPr algn="ctr" defTabSz="1072515" fontAlgn="auto">
              <a:spcBef>
                <a:spcPts val="0"/>
              </a:spcBef>
              <a:spcAft>
                <a:spcPts val="0"/>
              </a:spcAft>
              <a:defRPr/>
            </a:pPr>
            <a:endParaRPr lang="en-US">
              <a:solidFill>
                <a:prstClr val="white"/>
              </a:solidFill>
            </a:endParaRPr>
          </a:p>
        </p:txBody>
      </p:sp>
      <p:sp>
        <p:nvSpPr>
          <p:cNvPr id="9" name="Rectangle 8"/>
          <p:cNvSpPr/>
          <p:nvPr/>
        </p:nvSpPr>
        <p:spPr>
          <a:xfrm>
            <a:off x="842128" y="6172831"/>
            <a:ext cx="8171468" cy="267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7219" tIns="53613" rIns="107219" bIns="53613" anchor="ctr"/>
          <a:lstStyle/>
          <a:p>
            <a:pPr algn="ctr" defTabSz="1072515"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fade/>
  </p:transition>
  <p:hf hdr="0" ftr="0" dt="0"/>
  <p:txStyles>
    <p:titleStyle>
      <a:lvl1pPr algn="l" defTabSz="1070610" rtl="0" eaLnBrk="0" fontAlgn="base" hangingPunct="0">
        <a:spcBef>
          <a:spcPct val="0"/>
        </a:spcBef>
        <a:spcAft>
          <a:spcPct val="0"/>
        </a:spcAft>
        <a:defRPr sz="6300" kern="1200">
          <a:solidFill>
            <a:srgbClr val="262626"/>
          </a:solidFill>
          <a:latin typeface="+mj-lt"/>
          <a:ea typeface="+mj-ea"/>
          <a:cs typeface="+mj-cs"/>
        </a:defRPr>
      </a:lvl1pPr>
      <a:lvl2pPr algn="l" defTabSz="1070610" rtl="0" eaLnBrk="0" fontAlgn="base" hangingPunct="0">
        <a:spcBef>
          <a:spcPct val="0"/>
        </a:spcBef>
        <a:spcAft>
          <a:spcPct val="0"/>
        </a:spcAft>
        <a:defRPr sz="6300">
          <a:solidFill>
            <a:srgbClr val="262626"/>
          </a:solidFill>
          <a:latin typeface="Impact" panose="020B0806030902050204" pitchFamily="34" charset="0"/>
        </a:defRPr>
      </a:lvl2pPr>
      <a:lvl3pPr algn="l" defTabSz="1070610" rtl="0" eaLnBrk="0" fontAlgn="base" hangingPunct="0">
        <a:spcBef>
          <a:spcPct val="0"/>
        </a:spcBef>
        <a:spcAft>
          <a:spcPct val="0"/>
        </a:spcAft>
        <a:defRPr sz="6300">
          <a:solidFill>
            <a:srgbClr val="262626"/>
          </a:solidFill>
          <a:latin typeface="Impact" panose="020B0806030902050204" pitchFamily="34" charset="0"/>
        </a:defRPr>
      </a:lvl3pPr>
      <a:lvl4pPr algn="l" defTabSz="1070610" rtl="0" eaLnBrk="0" fontAlgn="base" hangingPunct="0">
        <a:spcBef>
          <a:spcPct val="0"/>
        </a:spcBef>
        <a:spcAft>
          <a:spcPct val="0"/>
        </a:spcAft>
        <a:defRPr sz="6300">
          <a:solidFill>
            <a:srgbClr val="262626"/>
          </a:solidFill>
          <a:latin typeface="Impact" panose="020B0806030902050204" pitchFamily="34" charset="0"/>
        </a:defRPr>
      </a:lvl4pPr>
      <a:lvl5pPr algn="l" defTabSz="1070610" rtl="0" eaLnBrk="0" fontAlgn="base" hangingPunct="0">
        <a:spcBef>
          <a:spcPct val="0"/>
        </a:spcBef>
        <a:spcAft>
          <a:spcPct val="0"/>
        </a:spcAft>
        <a:defRPr sz="6300">
          <a:solidFill>
            <a:srgbClr val="262626"/>
          </a:solidFill>
          <a:latin typeface="Impact" panose="020B080603090205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19405" indent="-319405" algn="l" defTabSz="1070610" rtl="0" eaLnBrk="0" fontAlgn="base" hangingPunct="0">
        <a:spcBef>
          <a:spcPct val="20000"/>
        </a:spcBef>
        <a:spcAft>
          <a:spcPct val="0"/>
        </a:spcAft>
        <a:buClr>
          <a:schemeClr val="accent1"/>
        </a:buClr>
        <a:buFont typeface="Arial" panose="020B0604020202020204" pitchFamily="34" charset="0"/>
        <a:buChar char="•"/>
        <a:defRPr sz="2800" kern="1200">
          <a:solidFill>
            <a:schemeClr val="tx2"/>
          </a:solidFill>
          <a:latin typeface="+mn-lt"/>
          <a:ea typeface="+mn-ea"/>
          <a:cs typeface="+mn-cs"/>
        </a:defRPr>
      </a:lvl1pPr>
      <a:lvl2pPr marL="696595" indent="-319405" algn="l" defTabSz="1070610" rtl="0" eaLnBrk="0" fontAlgn="base" hangingPunct="0">
        <a:spcBef>
          <a:spcPct val="20000"/>
        </a:spcBef>
        <a:spcAft>
          <a:spcPct val="0"/>
        </a:spcAft>
        <a:buClr>
          <a:schemeClr val="accent1"/>
        </a:buClr>
        <a:buFont typeface="Arial" panose="020B0604020202020204" pitchFamily="34" charset="0"/>
        <a:buChar char="•"/>
        <a:defRPr sz="2600" kern="1200">
          <a:solidFill>
            <a:schemeClr val="tx2"/>
          </a:solidFill>
          <a:latin typeface="+mn-lt"/>
          <a:ea typeface="+mn-ea"/>
          <a:cs typeface="+mn-cs"/>
        </a:defRPr>
      </a:lvl2pPr>
      <a:lvl3pPr marL="1017270" indent="-265430" algn="l" defTabSz="1070610" rtl="0" eaLnBrk="0" fontAlgn="base" hangingPunct="0">
        <a:spcBef>
          <a:spcPct val="20000"/>
        </a:spcBef>
        <a:spcAft>
          <a:spcPct val="0"/>
        </a:spcAft>
        <a:buClr>
          <a:schemeClr val="accent1"/>
        </a:buClr>
        <a:buFont typeface="Arial" panose="020B0604020202020204" pitchFamily="34" charset="0"/>
        <a:buChar char="•"/>
        <a:defRPr sz="2300" kern="1200">
          <a:solidFill>
            <a:schemeClr val="tx2"/>
          </a:solidFill>
          <a:latin typeface="+mn-lt"/>
          <a:ea typeface="+mn-ea"/>
          <a:cs typeface="+mn-cs"/>
        </a:defRPr>
      </a:lvl3pPr>
      <a:lvl4pPr marL="1337945" indent="-265430" algn="l" defTabSz="1070610" rtl="0" eaLnBrk="0" fontAlgn="base" hangingPunct="0">
        <a:spcBef>
          <a:spcPct val="20000"/>
        </a:spcBef>
        <a:spcAft>
          <a:spcPct val="0"/>
        </a:spcAft>
        <a:buClr>
          <a:schemeClr val="accent1"/>
        </a:buClr>
        <a:buFont typeface="Arial" panose="020B0604020202020204" pitchFamily="34" charset="0"/>
        <a:buChar char="•"/>
        <a:defRPr sz="2100" kern="1200">
          <a:solidFill>
            <a:schemeClr val="tx2"/>
          </a:solidFill>
          <a:latin typeface="+mn-lt"/>
          <a:ea typeface="+mn-ea"/>
          <a:cs typeface="+mn-cs"/>
        </a:defRPr>
      </a:lvl4pPr>
      <a:lvl5pPr marL="1606550" indent="-265430" algn="l" defTabSz="1070610" rtl="0" eaLnBrk="0" fontAlgn="base" hangingPunct="0">
        <a:spcBef>
          <a:spcPct val="20000"/>
        </a:spcBef>
        <a:spcAft>
          <a:spcPct val="0"/>
        </a:spcAft>
        <a:buClr>
          <a:schemeClr val="accent1"/>
        </a:buClr>
        <a:buFont typeface="Arial" panose="020B0604020202020204" pitchFamily="34" charset="0"/>
        <a:buChar char="•"/>
        <a:defRPr sz="2100" kern="1200">
          <a:solidFill>
            <a:schemeClr val="tx2"/>
          </a:solidFill>
          <a:latin typeface="+mn-lt"/>
          <a:ea typeface="+mn-ea"/>
          <a:cs typeface="+mn-cs"/>
        </a:defRPr>
      </a:lvl5pPr>
      <a:lvl6pPr marL="1929765" indent="-267970" algn="l" defTabSz="1072515" rtl="0" eaLnBrk="1" latinLnBrk="0" hangingPunct="1">
        <a:spcBef>
          <a:spcPct val="20000"/>
        </a:spcBef>
        <a:buClr>
          <a:schemeClr val="accent1"/>
        </a:buClr>
        <a:buFont typeface="Arial" panose="020B0604020202020204" pitchFamily="34" charset="0"/>
        <a:buChar char="•"/>
        <a:defRPr sz="1900" kern="1200">
          <a:solidFill>
            <a:schemeClr val="tx2"/>
          </a:solidFill>
          <a:latin typeface="+mn-lt"/>
          <a:ea typeface="+mn-ea"/>
          <a:cs typeface="+mn-cs"/>
        </a:defRPr>
      </a:lvl6pPr>
      <a:lvl7pPr marL="2230120" indent="-267970" algn="l" defTabSz="1072515" rtl="0" eaLnBrk="1" latinLnBrk="0" hangingPunct="1">
        <a:spcBef>
          <a:spcPct val="20000"/>
        </a:spcBef>
        <a:buClr>
          <a:schemeClr val="accent1"/>
        </a:buClr>
        <a:buFont typeface="Arial" panose="020B0604020202020204" pitchFamily="34" charset="0"/>
        <a:buChar char="•"/>
        <a:defRPr sz="1900" kern="1200">
          <a:solidFill>
            <a:schemeClr val="tx2"/>
          </a:solidFill>
          <a:latin typeface="+mn-lt"/>
          <a:ea typeface="+mn-ea"/>
          <a:cs typeface="+mn-cs"/>
        </a:defRPr>
      </a:lvl7pPr>
      <a:lvl8pPr marL="2573020" indent="-267970" algn="l" defTabSz="1072515" rtl="0" eaLnBrk="1" latinLnBrk="0" hangingPunct="1">
        <a:spcBef>
          <a:spcPct val="20000"/>
        </a:spcBef>
        <a:buClr>
          <a:schemeClr val="accent1"/>
        </a:buClr>
        <a:buFont typeface="Arial" panose="020B0604020202020204" pitchFamily="34" charset="0"/>
        <a:buChar char="•"/>
        <a:defRPr sz="1900" kern="1200">
          <a:solidFill>
            <a:schemeClr val="tx2"/>
          </a:solidFill>
          <a:latin typeface="+mn-lt"/>
          <a:ea typeface="+mn-ea"/>
          <a:cs typeface="+mn-cs"/>
        </a:defRPr>
      </a:lvl8pPr>
      <a:lvl9pPr marL="2894965" indent="-267970" algn="l" defTabSz="1072515" rtl="0" eaLnBrk="1" latinLnBrk="0" hangingPunct="1">
        <a:spcBef>
          <a:spcPct val="20000"/>
        </a:spcBef>
        <a:buClr>
          <a:schemeClr val="accent1"/>
        </a:buClr>
        <a:buFont typeface="Arial" panose="020B0604020202020204" pitchFamily="34" charset="0"/>
        <a:buChar char="•"/>
        <a:defRPr sz="1900" kern="1200">
          <a:solidFill>
            <a:schemeClr val="tx2"/>
          </a:solidFill>
          <a:latin typeface="+mn-lt"/>
          <a:ea typeface="+mn-ea"/>
          <a:cs typeface="+mn-cs"/>
        </a:defRPr>
      </a:lvl9pPr>
    </p:bodyStyle>
    <p:otherStyle>
      <a:defPPr>
        <a:defRPr lang="en-US"/>
      </a:defPPr>
      <a:lvl1pPr marL="0" algn="l" defTabSz="1072515" rtl="0" eaLnBrk="1" latinLnBrk="0" hangingPunct="1">
        <a:defRPr sz="2100" kern="1200">
          <a:solidFill>
            <a:schemeClr val="tx1"/>
          </a:solidFill>
          <a:latin typeface="+mn-lt"/>
          <a:ea typeface="+mn-ea"/>
          <a:cs typeface="+mn-cs"/>
        </a:defRPr>
      </a:lvl1pPr>
      <a:lvl2pPr marL="535940" algn="l" defTabSz="1072515" rtl="0" eaLnBrk="1" latinLnBrk="0" hangingPunct="1">
        <a:defRPr sz="2100" kern="1200">
          <a:solidFill>
            <a:schemeClr val="tx1"/>
          </a:solidFill>
          <a:latin typeface="+mn-lt"/>
          <a:ea typeface="+mn-ea"/>
          <a:cs typeface="+mn-cs"/>
        </a:defRPr>
      </a:lvl2pPr>
      <a:lvl3pPr marL="1072515" algn="l" defTabSz="1072515" rtl="0" eaLnBrk="1" latinLnBrk="0" hangingPunct="1">
        <a:defRPr sz="2100" kern="1200">
          <a:solidFill>
            <a:schemeClr val="tx1"/>
          </a:solidFill>
          <a:latin typeface="+mn-lt"/>
          <a:ea typeface="+mn-ea"/>
          <a:cs typeface="+mn-cs"/>
        </a:defRPr>
      </a:lvl3pPr>
      <a:lvl4pPr marL="1608455" algn="l" defTabSz="1072515" rtl="0" eaLnBrk="1" latinLnBrk="0" hangingPunct="1">
        <a:defRPr sz="2100" kern="1200">
          <a:solidFill>
            <a:schemeClr val="tx1"/>
          </a:solidFill>
          <a:latin typeface="+mn-lt"/>
          <a:ea typeface="+mn-ea"/>
          <a:cs typeface="+mn-cs"/>
        </a:defRPr>
      </a:lvl4pPr>
      <a:lvl5pPr marL="2144395" algn="l" defTabSz="1072515" rtl="0" eaLnBrk="1" latinLnBrk="0" hangingPunct="1">
        <a:defRPr sz="2100" kern="1200">
          <a:solidFill>
            <a:schemeClr val="tx1"/>
          </a:solidFill>
          <a:latin typeface="+mn-lt"/>
          <a:ea typeface="+mn-ea"/>
          <a:cs typeface="+mn-cs"/>
        </a:defRPr>
      </a:lvl5pPr>
      <a:lvl6pPr marL="2680335" algn="l" defTabSz="1072515" rtl="0" eaLnBrk="1" latinLnBrk="0" hangingPunct="1">
        <a:defRPr sz="2100" kern="1200">
          <a:solidFill>
            <a:schemeClr val="tx1"/>
          </a:solidFill>
          <a:latin typeface="+mn-lt"/>
          <a:ea typeface="+mn-ea"/>
          <a:cs typeface="+mn-cs"/>
        </a:defRPr>
      </a:lvl6pPr>
      <a:lvl7pPr marL="3216910" algn="l" defTabSz="1072515" rtl="0" eaLnBrk="1" latinLnBrk="0" hangingPunct="1">
        <a:defRPr sz="2100" kern="1200">
          <a:solidFill>
            <a:schemeClr val="tx1"/>
          </a:solidFill>
          <a:latin typeface="+mn-lt"/>
          <a:ea typeface="+mn-ea"/>
          <a:cs typeface="+mn-cs"/>
        </a:defRPr>
      </a:lvl7pPr>
      <a:lvl8pPr marL="3752850" algn="l" defTabSz="1072515" rtl="0" eaLnBrk="1" latinLnBrk="0" hangingPunct="1">
        <a:defRPr sz="2100" kern="1200">
          <a:solidFill>
            <a:schemeClr val="tx1"/>
          </a:solidFill>
          <a:latin typeface="+mn-lt"/>
          <a:ea typeface="+mn-ea"/>
          <a:cs typeface="+mn-cs"/>
        </a:defRPr>
      </a:lvl8pPr>
      <a:lvl9pPr marL="4288790" algn="l" defTabSz="1072515"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image" Target="../media/image6.png"/><Relationship Id="rId5" Type="http://schemas.openxmlformats.org/officeDocument/2006/relationships/diagramQuickStyle" Target="../diagrams/quickStyle1.xml"/><Relationship Id="rId15" Type="http://schemas.openxmlformats.org/officeDocument/2006/relationships/image" Target="../media/image10.png"/><Relationship Id="rId10" Type="http://schemas.openxmlformats.org/officeDocument/2006/relationships/image" Target="../media/image5.png"/><Relationship Id="rId4" Type="http://schemas.openxmlformats.org/officeDocument/2006/relationships/diagramLayout" Target="../diagrams/layout1.xml"/><Relationship Id="rId9" Type="http://schemas.openxmlformats.org/officeDocument/2006/relationships/image" Target="../media/image4.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30.xml"/><Relationship Id="rId5" Type="http://schemas.openxmlformats.org/officeDocument/2006/relationships/diagramQuickStyle" Target="../diagrams/quickStyle30.xml"/><Relationship Id="rId4" Type="http://schemas.openxmlformats.org/officeDocument/2006/relationships/diagramLayout" Target="../diagrams/layout30.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diagramColors" Target="../diagrams/colors40.xml"/><Relationship Id="rId5" Type="http://schemas.openxmlformats.org/officeDocument/2006/relationships/diagramQuickStyle" Target="../diagrams/quickStyle40.xml"/><Relationship Id="rId4" Type="http://schemas.openxmlformats.org/officeDocument/2006/relationships/diagramLayout" Target="../diagrams/layout40.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diagramColors" Target="../diagrams/colors41.xml"/><Relationship Id="rId5" Type="http://schemas.openxmlformats.org/officeDocument/2006/relationships/diagramQuickStyle" Target="../diagrams/quickStyle41.xml"/><Relationship Id="rId4" Type="http://schemas.openxmlformats.org/officeDocument/2006/relationships/diagramLayout" Target="../diagrams/layout41.xml"/></Relationships>
</file>

<file path=ppt/slides/_rels/slide43.xml.rels><?xml version="1.0" encoding="UTF-8" standalone="yes"?>
<Relationships xmlns="http://schemas.openxmlformats.org/package/2006/relationships"><Relationship Id="rId8" Type="http://schemas.openxmlformats.org/officeDocument/2006/relationships/hyperlink" Target="https://ec.europa.eu/digital-building-blocks/wikis/display/EBSI/Sandbox+Project" TargetMode="External"/><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3.xml"/><Relationship Id="rId7" Type="http://schemas.microsoft.com/office/2007/relationships/diagramDrawing" Target="../diagrams/drawing43.xml"/><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diagramColors" Target="../diagrams/colors43.xml"/><Relationship Id="rId5" Type="http://schemas.openxmlformats.org/officeDocument/2006/relationships/diagramQuickStyle" Target="../diagrams/quickStyle43.xml"/><Relationship Id="rId4" Type="http://schemas.openxmlformats.org/officeDocument/2006/relationships/diagramLayout" Target="../diagrams/layout43.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4.xml"/><Relationship Id="rId7" Type="http://schemas.microsoft.com/office/2007/relationships/diagramDrawing" Target="../diagrams/drawing44.xml"/><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diagramColors" Target="../diagrams/colors44.xml"/><Relationship Id="rId5" Type="http://schemas.openxmlformats.org/officeDocument/2006/relationships/diagramQuickStyle" Target="../diagrams/quickStyle44.xml"/><Relationship Id="rId4" Type="http://schemas.openxmlformats.org/officeDocument/2006/relationships/diagramLayout" Target="../diagrams/layout44.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5.xml"/><Relationship Id="rId7" Type="http://schemas.microsoft.com/office/2007/relationships/diagramDrawing" Target="../diagrams/drawing45.xml"/><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diagramColors" Target="../diagrams/colors45.xml"/><Relationship Id="rId5" Type="http://schemas.openxmlformats.org/officeDocument/2006/relationships/diagramQuickStyle" Target="../diagrams/quickStyle45.xml"/><Relationship Id="rId4" Type="http://schemas.openxmlformats.org/officeDocument/2006/relationships/diagramLayout" Target="../diagrams/layout45.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46.xml"/><Relationship Id="rId7" Type="http://schemas.microsoft.com/office/2007/relationships/diagramDrawing" Target="../diagrams/drawing46.xml"/><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diagramColors" Target="../diagrams/colors46.xml"/><Relationship Id="rId5" Type="http://schemas.openxmlformats.org/officeDocument/2006/relationships/diagramQuickStyle" Target="../diagrams/quickStyle46.xml"/><Relationship Id="rId4" Type="http://schemas.openxmlformats.org/officeDocument/2006/relationships/diagramLayout" Target="../diagrams/layout46.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47.xml"/><Relationship Id="rId7" Type="http://schemas.microsoft.com/office/2007/relationships/diagramDrawing" Target="../diagrams/drawing47.xml"/><Relationship Id="rId2" Type="http://schemas.openxmlformats.org/officeDocument/2006/relationships/notesSlide" Target="../notesSlides/notesSlide48.xml"/><Relationship Id="rId1" Type="http://schemas.openxmlformats.org/officeDocument/2006/relationships/slideLayout" Target="../slideLayouts/slideLayout4.xml"/><Relationship Id="rId6" Type="http://schemas.openxmlformats.org/officeDocument/2006/relationships/diagramColors" Target="../diagrams/colors47.xml"/><Relationship Id="rId5" Type="http://schemas.openxmlformats.org/officeDocument/2006/relationships/diagramQuickStyle" Target="../diagrams/quickStyle47.xml"/><Relationship Id="rId4" Type="http://schemas.openxmlformats.org/officeDocument/2006/relationships/diagramLayout" Target="../diagrams/layout47.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48.xml"/><Relationship Id="rId7" Type="http://schemas.microsoft.com/office/2007/relationships/diagramDrawing" Target="../diagrams/drawing48.xml"/><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diagramColors" Target="../diagrams/colors48.xml"/><Relationship Id="rId5" Type="http://schemas.openxmlformats.org/officeDocument/2006/relationships/diagramQuickStyle" Target="../diagrams/quickStyle48.xml"/><Relationship Id="rId4" Type="http://schemas.openxmlformats.org/officeDocument/2006/relationships/diagramLayout" Target="../diagrams/layout48.xml"/></Relationships>
</file>

<file path=ppt/slides/_rels/slide50.xml.rels><?xml version="1.0" encoding="UTF-8" standalone="yes"?>
<Relationships xmlns="http://schemas.openxmlformats.org/package/2006/relationships"><Relationship Id="rId8" Type="http://schemas.openxmlformats.org/officeDocument/2006/relationships/hyperlink" Target="https://notebooklm.google.com/notebook/78699374-6331-4e5b-8b41-617b124642c9?artifactId=b827ed53-fb35-487b-8812-f10d1cf28505" TargetMode="External"/><Relationship Id="rId3" Type="http://schemas.openxmlformats.org/officeDocument/2006/relationships/diagramData" Target="../diagrams/data49.xml"/><Relationship Id="rId7" Type="http://schemas.microsoft.com/office/2007/relationships/diagramDrawing" Target="../diagrams/drawing49.xml"/><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diagramColors" Target="../diagrams/colors49.xml"/><Relationship Id="rId5" Type="http://schemas.openxmlformats.org/officeDocument/2006/relationships/diagramQuickStyle" Target="../diagrams/quickStyle49.xml"/><Relationship Id="rId4" Type="http://schemas.openxmlformats.org/officeDocument/2006/relationships/diagramLayout" Target="../diagrams/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ottotitolo 2"/>
          <p:cNvSpPr>
            <a:spLocks noGrp="1"/>
          </p:cNvSpPr>
          <p:nvPr>
            <p:ph type="subTitle" idx="1"/>
          </p:nvPr>
        </p:nvSpPr>
        <p:spPr>
          <a:xfrm>
            <a:off x="2849270" y="5424560"/>
            <a:ext cx="4218644" cy="1104617"/>
          </a:xfrm>
        </p:spPr>
        <p:txBody>
          <a:bodyPr>
            <a:normAutofit/>
          </a:bodyPr>
          <a:lstStyle/>
          <a:p>
            <a:pPr algn="ctr" eaLnBrk="1" hangingPunct="1"/>
            <a:endParaRPr lang="en-US" sz="1800" b="1" dirty="0">
              <a:solidFill>
                <a:srgbClr val="000F2E"/>
              </a:solidFill>
              <a:latin typeface="Bookman Old Style" panose="02050604050505020204" pitchFamily="18" charset="0"/>
            </a:endParaRPr>
          </a:p>
          <a:p>
            <a:pPr algn="ctr" eaLnBrk="1" hangingPunct="1">
              <a:lnSpc>
                <a:spcPct val="150000"/>
              </a:lnSpc>
            </a:pPr>
            <a:r>
              <a:rPr lang="it-IT" altLang="en-US" sz="1600" kern="0" dirty="0">
                <a:solidFill>
                  <a:srgbClr val="000066"/>
                </a:solidFill>
                <a:latin typeface="+mj-lt"/>
                <a:ea typeface="Calibri" panose="020F0502020204030204"/>
                <a:cs typeface="Times New Roman" panose="02020603050405020304"/>
              </a:rPr>
              <a:t>Antonio Lanotte</a:t>
            </a:r>
            <a:endParaRPr lang="en-US" sz="1600" kern="0" dirty="0">
              <a:solidFill>
                <a:srgbClr val="000066"/>
              </a:solidFill>
              <a:latin typeface="+mj-lt"/>
              <a:ea typeface="Calibri" panose="020F0502020204030204"/>
              <a:cs typeface="Times New Roman" panose="02020603050405020304"/>
            </a:endParaRPr>
          </a:p>
          <a:p>
            <a:pPr algn="ctr" eaLnBrk="1" hangingPunct="1">
              <a:lnSpc>
                <a:spcPct val="150000"/>
              </a:lnSpc>
            </a:pPr>
            <a:r>
              <a:rPr lang="it-IT" sz="1200" kern="0" dirty="0">
                <a:solidFill>
                  <a:srgbClr val="000066"/>
                </a:solidFill>
                <a:latin typeface="+mj-lt"/>
                <a:ea typeface="Calibri" panose="020F0502020204030204"/>
                <a:cs typeface="Times New Roman" panose="02020603050405020304"/>
              </a:rPr>
              <a:t>25 September 2025</a:t>
            </a:r>
            <a:endParaRPr lang="en-US" sz="1200" kern="0" dirty="0">
              <a:solidFill>
                <a:srgbClr val="000066"/>
              </a:solidFill>
              <a:latin typeface="+mj-lt"/>
              <a:ea typeface="Calibri" panose="020F0502020204030204"/>
              <a:cs typeface="Times New Roman" panose="02020603050405020304"/>
            </a:endParaRPr>
          </a:p>
        </p:txBody>
      </p:sp>
      <p:sp>
        <p:nvSpPr>
          <p:cNvPr id="6149" name="Titolo 1"/>
          <p:cNvSpPr txBox="1"/>
          <p:nvPr/>
        </p:nvSpPr>
        <p:spPr bwMode="auto">
          <a:xfrm>
            <a:off x="843124" y="2116519"/>
            <a:ext cx="8219752"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203" tIns="53606" rIns="107203" bIns="53606" anchor="b"/>
          <a:lstStyle>
            <a:lvl1pPr eaLnBrk="0" hangingPunct="0">
              <a:defRPr sz="2100">
                <a:solidFill>
                  <a:schemeClr val="tx1"/>
                </a:solidFill>
                <a:latin typeface="Arial" panose="020B0604020202020204" pitchFamily="34" charset="0"/>
                <a:cs typeface="Arial" panose="020B0604020202020204" pitchFamily="34" charset="0"/>
              </a:defRPr>
            </a:lvl1pPr>
            <a:lvl2pPr marL="742950" indent="-285750" eaLnBrk="0" hangingPunct="0">
              <a:defRPr sz="2100">
                <a:solidFill>
                  <a:schemeClr val="tx1"/>
                </a:solidFill>
                <a:latin typeface="Arial" panose="020B0604020202020204" pitchFamily="34" charset="0"/>
                <a:cs typeface="Arial" panose="020B0604020202020204" pitchFamily="34" charset="0"/>
              </a:defRPr>
            </a:lvl2pPr>
            <a:lvl3pPr marL="1143000" indent="-228600" eaLnBrk="0" hangingPunct="0">
              <a:defRPr sz="2100">
                <a:solidFill>
                  <a:schemeClr val="tx1"/>
                </a:solidFill>
                <a:latin typeface="Arial" panose="020B0604020202020204" pitchFamily="34" charset="0"/>
                <a:cs typeface="Arial" panose="020B0604020202020204" pitchFamily="34" charset="0"/>
              </a:defRPr>
            </a:lvl3pPr>
            <a:lvl4pPr marL="1600200" indent="-228600" eaLnBrk="0" hangingPunct="0">
              <a:defRPr sz="2100">
                <a:solidFill>
                  <a:schemeClr val="tx1"/>
                </a:solidFill>
                <a:latin typeface="Arial" panose="020B0604020202020204" pitchFamily="34" charset="0"/>
                <a:cs typeface="Arial" panose="020B0604020202020204" pitchFamily="34" charset="0"/>
              </a:defRPr>
            </a:lvl4pPr>
            <a:lvl5pPr marL="2057400" indent="-228600" eaLnBrk="0" hangingPunct="0">
              <a:defRPr sz="2100">
                <a:solidFill>
                  <a:schemeClr val="tx1"/>
                </a:solidFill>
                <a:latin typeface="Arial" panose="020B0604020202020204" pitchFamily="34" charset="0"/>
                <a:cs typeface="Arial" panose="020B0604020202020204" pitchFamily="34" charset="0"/>
              </a:defRPr>
            </a:lvl5pPr>
            <a:lvl6pPr marL="2514600" indent="-228600" defTabSz="107188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defTabSz="107188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defTabSz="107188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defTabSz="107188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eaLnBrk="1" hangingPunct="1"/>
            <a:endParaRPr lang="en-US" sz="4000" dirty="0">
              <a:solidFill>
                <a:schemeClr val="bg1"/>
              </a:solidFill>
              <a:latin typeface="Impact" panose="020B0806030902050204" pitchFamily="34" charset="0"/>
            </a:endParaRPr>
          </a:p>
          <a:p>
            <a:pPr eaLnBrk="1" hangingPunct="1"/>
            <a:endParaRPr lang="en-US" sz="4000" dirty="0">
              <a:solidFill>
                <a:schemeClr val="bg1"/>
              </a:solidFill>
              <a:latin typeface="Impact" panose="020B0806030902050204" pitchFamily="34" charset="0"/>
            </a:endParaRPr>
          </a:p>
          <a:p>
            <a:pPr eaLnBrk="1" hangingPunct="1"/>
            <a:endParaRPr lang="en-US" sz="4000" dirty="0">
              <a:solidFill>
                <a:schemeClr val="bg1"/>
              </a:solidFill>
              <a:latin typeface="Impact" panose="020B0806030902050204" pitchFamily="34" charset="0"/>
            </a:endParaRPr>
          </a:p>
          <a:p>
            <a:pPr eaLnBrk="1" hangingPunct="1"/>
            <a:endParaRPr lang="en-US" sz="4000" dirty="0">
              <a:solidFill>
                <a:schemeClr val="bg1"/>
              </a:solidFill>
              <a:latin typeface="Impact" panose="020B0806030902050204" pitchFamily="34" charset="0"/>
            </a:endParaRPr>
          </a:p>
          <a:p>
            <a:pPr eaLnBrk="1" hangingPunct="1"/>
            <a:endParaRPr lang="en-US" sz="3600" dirty="0">
              <a:solidFill>
                <a:schemeClr val="bg1"/>
              </a:solidFill>
              <a:latin typeface="Impact" panose="020B0806030902050204" pitchFamily="34" charset="0"/>
            </a:endParaRPr>
          </a:p>
          <a:p>
            <a:pPr algn="ctr"/>
            <a:r>
              <a:rPr lang="it-IT" sz="4000" dirty="0">
                <a:solidFill>
                  <a:schemeClr val="bg1"/>
                </a:solidFill>
                <a:latin typeface="Impact" panose="020B0806030902050204" pitchFamily="34" charset="0"/>
              </a:rPr>
              <a:t>“</a:t>
            </a:r>
            <a:r>
              <a:rPr lang="en-US" sz="4000" dirty="0">
                <a:solidFill>
                  <a:schemeClr val="bg1"/>
                </a:solidFill>
                <a:latin typeface="Impact" panose="020B0806030902050204" pitchFamily="34" charset="0"/>
              </a:rPr>
              <a:t>MiCA Leads the EU Digital Market’s Growing Presence”</a:t>
            </a:r>
            <a:endParaRPr lang="it-IT" sz="4000" dirty="0">
              <a:solidFill>
                <a:schemeClr val="bg1"/>
              </a:solidFill>
              <a:latin typeface="Impact" panose="020B0806030902050204" pitchFamily="34" charset="0"/>
            </a:endParaRPr>
          </a:p>
          <a:p>
            <a:pPr algn="ctr"/>
            <a:endParaRPr lang="it-IT" sz="2000" dirty="0">
              <a:solidFill>
                <a:schemeClr val="bg1"/>
              </a:solidFill>
              <a:latin typeface="Impact" panose="020B0806030902050204" pitchFamily="34" charset="0"/>
            </a:endParaRPr>
          </a:p>
          <a:p>
            <a:pPr algn="ctr"/>
            <a:r>
              <a:rPr lang="en-US" sz="2400" dirty="0">
                <a:solidFill>
                  <a:schemeClr val="bg1"/>
                </a:solidFill>
                <a:latin typeface="Impact" panose="020B0806030902050204" pitchFamily="34" charset="0"/>
              </a:rPr>
              <a:t>Yaroslav Mudryi National Law University (Ukraine)</a:t>
            </a:r>
            <a:endParaRPr lang="it-IT" sz="2400" dirty="0">
              <a:solidFill>
                <a:schemeClr val="bg1"/>
              </a:solidFill>
              <a:latin typeface="Impact" panose="020B0806030902050204" pitchFamily="34" charset="0"/>
            </a:endParaRPr>
          </a:p>
        </p:txBody>
      </p:sp>
      <p:sp>
        <p:nvSpPr>
          <p:cNvPr id="6150" name="Titolo 1"/>
          <p:cNvSpPr txBox="1"/>
          <p:nvPr/>
        </p:nvSpPr>
        <p:spPr bwMode="auto">
          <a:xfrm>
            <a:off x="1268730" y="3187700"/>
            <a:ext cx="7478395"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203" tIns="53606" rIns="107203" bIns="53606" anchor="b"/>
          <a:lstStyle>
            <a:lvl1pPr eaLnBrk="0" hangingPunct="0">
              <a:defRPr sz="2100">
                <a:solidFill>
                  <a:schemeClr val="tx1"/>
                </a:solidFill>
                <a:latin typeface="Arial" panose="020B0604020202020204" pitchFamily="34" charset="0"/>
                <a:cs typeface="Arial" panose="020B0604020202020204" pitchFamily="34" charset="0"/>
              </a:defRPr>
            </a:lvl1pPr>
            <a:lvl2pPr marL="742950" indent="-285750" eaLnBrk="0" hangingPunct="0">
              <a:defRPr sz="2100">
                <a:solidFill>
                  <a:schemeClr val="tx1"/>
                </a:solidFill>
                <a:latin typeface="Arial" panose="020B0604020202020204" pitchFamily="34" charset="0"/>
                <a:cs typeface="Arial" panose="020B0604020202020204" pitchFamily="34" charset="0"/>
              </a:defRPr>
            </a:lvl2pPr>
            <a:lvl3pPr marL="1143000" indent="-228600" eaLnBrk="0" hangingPunct="0">
              <a:defRPr sz="2100">
                <a:solidFill>
                  <a:schemeClr val="tx1"/>
                </a:solidFill>
                <a:latin typeface="Arial" panose="020B0604020202020204" pitchFamily="34" charset="0"/>
                <a:cs typeface="Arial" panose="020B0604020202020204" pitchFamily="34" charset="0"/>
              </a:defRPr>
            </a:lvl3pPr>
            <a:lvl4pPr marL="1600200" indent="-228600" eaLnBrk="0" hangingPunct="0">
              <a:defRPr sz="2100">
                <a:solidFill>
                  <a:schemeClr val="tx1"/>
                </a:solidFill>
                <a:latin typeface="Arial" panose="020B0604020202020204" pitchFamily="34" charset="0"/>
                <a:cs typeface="Arial" panose="020B0604020202020204" pitchFamily="34" charset="0"/>
              </a:defRPr>
            </a:lvl4pPr>
            <a:lvl5pPr marL="2057400" indent="-228600" eaLnBrk="0" hangingPunct="0">
              <a:defRPr sz="2100">
                <a:solidFill>
                  <a:schemeClr val="tx1"/>
                </a:solidFill>
                <a:latin typeface="Arial" panose="020B0604020202020204" pitchFamily="34" charset="0"/>
                <a:cs typeface="Arial" panose="020B0604020202020204" pitchFamily="34" charset="0"/>
              </a:defRPr>
            </a:lvl5pPr>
            <a:lvl6pPr marL="2514600" indent="-228600" defTabSz="107188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6pPr>
            <a:lvl7pPr marL="2971800" indent="-228600" defTabSz="107188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7pPr>
            <a:lvl8pPr marL="3429000" indent="-228600" defTabSz="107188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8pPr>
            <a:lvl9pPr marL="3886200" indent="-228600" defTabSz="1071880" eaLnBrk="0" fontAlgn="base" hangingPunct="0">
              <a:spcBef>
                <a:spcPct val="0"/>
              </a:spcBef>
              <a:spcAft>
                <a:spcPct val="0"/>
              </a:spcAft>
              <a:defRPr sz="2100">
                <a:solidFill>
                  <a:schemeClr val="tx1"/>
                </a:solidFill>
                <a:latin typeface="Arial" panose="020B0604020202020204" pitchFamily="34" charset="0"/>
                <a:cs typeface="Arial" panose="020B0604020202020204" pitchFamily="34" charset="0"/>
              </a:defRPr>
            </a:lvl9pPr>
          </a:lstStyle>
          <a:p>
            <a:pPr marL="449580" indent="-449580" algn="just">
              <a:spcAft>
                <a:spcPts val="0"/>
              </a:spcAft>
            </a:pPr>
            <a:endParaRPr lang="it-IT" altLang="en-US" sz="2400" kern="0" dirty="0">
              <a:solidFill>
                <a:srgbClr val="000066"/>
              </a:solidFill>
              <a:latin typeface="+mj-lt"/>
              <a:ea typeface="Calibri" panose="020F0502020204030204"/>
              <a:cs typeface="Times New Roman" panose="02020603050405020304"/>
            </a:endParaRPr>
          </a:p>
          <a:p>
            <a:pPr marL="449580" indent="-449580" algn="just">
              <a:spcAft>
                <a:spcPts val="0"/>
              </a:spcAft>
            </a:pPr>
            <a:r>
              <a:rPr lang="it-IT" sz="2400" kern="0" dirty="0">
                <a:solidFill>
                  <a:srgbClr val="000066"/>
                </a:solidFill>
                <a:latin typeface="+mj-lt"/>
                <a:ea typeface="Calibri" panose="020F0502020204030204"/>
                <a:cs typeface="Times New Roman" panose="02020603050405020304"/>
              </a:rPr>
              <a:t>DLT Pilot Regime for Tokenization and Digital Finance. </a:t>
            </a:r>
            <a:endParaRPr lang="en-US" sz="2400" kern="0" dirty="0">
              <a:solidFill>
                <a:srgbClr val="000066"/>
              </a:solidFill>
              <a:latin typeface="+mj-lt"/>
              <a:ea typeface="Calibri" panose="020F0502020204030204"/>
              <a:cs typeface="Times New Roman" panose="02020603050405020304"/>
            </a:endParaRPr>
          </a:p>
          <a:p>
            <a:pPr marL="449580" indent="-449580" algn="just">
              <a:spcAft>
                <a:spcPts val="0"/>
              </a:spcAft>
            </a:pPr>
            <a:endParaRPr lang="en-US" sz="3600" kern="0" dirty="0">
              <a:solidFill>
                <a:srgbClr val="000066"/>
              </a:solidFill>
              <a:latin typeface="+mj-lt"/>
              <a:ea typeface="Calibri" panose="020F0502020204030204"/>
              <a:cs typeface="Times New Roman" panose="02020603050405020304"/>
            </a:endParaRPr>
          </a:p>
        </p:txBody>
      </p:sp>
      <p:sp>
        <p:nvSpPr>
          <p:cNvPr id="2" name="AutoShape 2" descr="data:image/jpeg;base64,/9j/4AAQSkZJRgABAQAAAQABAAD/2wCEAAkGBxQHDxEIBxQKFhQXDRYZExUXFiIYHBsdGh0ZGhkgHxscLSghGBolHR8VIjEhJyktLi4vFx8zODMsNygtLisBCgoKDg0OGhAQGiwkICQsNCwsLCwsNCwsLDQsLCwsLCwsLCw0LCwsLCwsLCwsLCwsLCwsLCwsLCwsLDcsLDcsLP/AABEIAKABOwMBIgACEQEDEQH/xAAcAAEAAgMBAQEAAAAAAAAAAAAAAgQFBgcDCAH/xAA+EAABAwIFAgQDBgQDCQEAAAABAAIDBBEFBhIhUTFxBxMyQWGBkRQVIiOhsTNCksEWUnM2YnJ0orK00eEI/8QAFwEBAQEBAAAAAAAAAAAAAAAAAAECA//EAB4RAQEBAQEAAwADAAAAAAAAAAABERICITFBAyKx/9oADAMBAAIRAxEAPwDtzGggbDov3QOAjOg7KSCOgcBNA4CkiCOgcBNA4CkiCOgcBNA4CkiCOgcBNA4CkiCOgcBNA4CkiCOgcBNA4CkiCOgcBNA4CkiCOgcBNA4CkiCOgcBNA4CkiCOgcBNA4CkiCOgcBNA4CkiCOgcBNA4CkiCOgcBNA4CkiCOgcBNA4CkiCOgcBNA4CkiCOgcBNA4CkiCOgcBNA4CkiCOgcBNA4CkiCOgcBV5RYkBWlVm9RQWGdB2UlFnQdlJAREQEREBERAREQEREBERAREQEREBERAREQEREBERAREQEREBERAREQEREBERAVWb1FWlVm9RQWGdB2UlFnQdlJAREQEREBERAREQEREBERAREQEREBERAREQEREBERAREQEREBERAREQEREBERAVWb1FWlVm9RQWGdB2UlFnQdlzGl8WmUlZPhmOR6WsqpGNlZc7NcQLt336bqyWjqCKphmJxYrGKjDpIpG8tcD9bdCragIiICIiAiIgIiICIiAiIgIiICIiAiIgIiICIiAiIgIiICIiAiIgIiICIiAqs3qKtKrN6igsM6Dsvm7E8GbiE2M18jngwVT3NA6HVLp3+q+kWdB2XzfUY63Cq7FKStjdJDNVSNka12l34ZC4WJuBuB1BXTwz6eUrpcoso8RweadrpoC9w2ts5zbW4sP1W/ZV8YmT6abMLAw3t5rL6fhcb273stIkpKjPb4YcDp3tgij0Rk7gC5cdT+hNyeFveWPB2Km0z4+8yOvfy2izex66vlZa9Z+pHTqKsjr2CoonxPYejmuDh9QvdaPj+eKDJUX2Ol0Oc1pLYYje3vYkX0nut0p5fOY2XpqYDbuLrlY09FCSVsW8paO5sprj3j5WHVR0UBeD+Y42PW+kDp8QUk2ldgBvuFBszXnQxzCeAVzjI2bvKwCWtmIL6VjmWJ3dpaC36m/0Wj+EeIvjxhhqDIRJE/Yn3cRY7/Na4+zX0Gi0nMniGzBKl2Gsp6qVzWguLfa5IHseCr+Ts7Q5qZI6lD2Pj9bHdffodr9Cs837NjZ0XM5PF+Jg837LWeXe3mX2/ZbNV54pqWgZj73O8t/oHuTa9rcq802NmX5q307Xt0Wi4R4jjE2yyNpKxoZTGUE9HAFosNuu9/kuf5VzqaLFazEpIat4me4Njubs1PB329uwVninTvaq1mJQ0Jaytlp4y42YHvDS48C/UrUcyeJMOXqj7DWRy/wAJrtQPIBAtb4rU86YzS5jbhmK18da0vlcI2seNrPA3u033A/VSeanTsi8qqpZRsNRVujYwepziGge25Ow3stbzbnanyiGQVOp0hA0xt62+J3t/9WtY3m5uasHxB0cM0Xl+UCHb3u+M8BJ5q2uj0VZHXxipoXwyMN9L2ODmmxINiNjYgj5L3XEsj+JEWWsMp8NkinkcwymRzTYN1yvePY32c1ZnxKzmytwlrcObMW1MYLZQbBmiQBwPxu1wV4umx1Nrg4XbYr8fIIxqkLQOSbLn3g/mL7xpW4SY5wYYrmRxuHanu6be3de3jU4swp5YSPzWdDb+YKc/OG/DfGuDhqbYhRjlbJcRlpt1sbrCZEN8NpSb/wAH+5XO/C7EPsE2NVs2twidK+1/Zr5DYcdE5+zXYl41VUyjYZ6t8bGDq5xDQO5OwXNh4zQOZrjp6kn+ZoPQexvburuacdpszYDLiEoqPKL2BzWmzg4OaQLkH3t7Jzf01vtNUMqmCemdG9hF2uabg9iNivVcxw/N8GTMMoJIoal0M0ZLXF4JFjvew32stmzfnWLK8EVbM0vEnoa11r9Cd9+U5praEWm5g8QIsDEMM0Uzp5WBwgb6gCbC+3uQbbey9cn58hzPJJRMZLFMwXMb+tvoOn9wpzTY21Fy6DxogqGgxU9QXkjSzV1+du31WVxnxOhoKl+G0MNTO5hIeWdAR19jcfFXimxuVdiUOHAOxCWnjDjZpe8NufhfqrJcANRItyuU+LVVTV1Ph1birKwa2OcwMcGluoMJBuDc9OOhWL8Xsb8r7NhNK2oa1kcb9d9iCNh8SLfqrPGprtaLnUPiW2movvCWlqg1j2Rm5tuQd+nTYrNYvnmHDMPhx9zXObKG6WA73cNVu4U5q7G1qrN6ivPBcQ+9aeKv0OZ5kYcGncgHcfovSb1FZWLDOg7LSKDwypY6mbFMR1TPkqHvDXbNbqcXDbrcX63W7s6DsqeN4b97QPojJPHqFtTCAf1BVlxKwWYs6UWVGGJzoi8DaKOxPwBt6e5XOa/M2IZ4gqp8PdFBBFE4uYD+J4aNThc9TbgBUc0+FNXhxdUULvtDOuwOv6blyx+EY9FgtPT4XP5zX/bnuqwWEFrHsEZAHubC9l1kn4zWFxjLU1HQR45UOYWyh1h/MNyN19Q4d/Bi/wBFn7BfPGZ8yU2IwYjRUxlEZEP2O7Tf8NnSX/y76l9D4d/Bi/0WfsFn+T6i+VhcezeBi2aKOkcAWsjh1DruJHl36WXYVghlOnFd9/Wf53N9lnzcWx894pHNgslblmG58yoYLclmott31W+S2/HcPGWMdwxsXobDA0np0c7V+4XUqzJ1LWVjMbmYfOaWkH2u0kgn6qeP5Tp8fkjqq9r9UfpINlvuJjRMwZsqMSxKfA8LkoaZsIdrmktc2t7uIHuNu6wPhbiAw+pxDEJSJAync8kC2q3w9l0vGfD2ixic4hVMeHn16TYO+J23VnCMl0mEPlmomW8xpa9vtY+ynUwyuS4zmGpzBh8+I1FRh8MJ1MbTNAL39RaxN23t1sszg2X2Zhy7T09RNFCW1LzG95Gku3sDci/19lt8HhhQQue8RyHUDYEizfiNtir0+R6WaibgZEoibLrbYi4O/vb4lL6n4ZWjeHeZKmkrxlbEHU0zGsLWvbY2DeliNrfDso5KrIqLMOKCufAwGSXTrIaD+Y3YX910HLWTqXLZMmHMOsixe7dxHdUsW8PKPFak4lO2UPLru0kAE9bm4TqaZWk5mgbW5ro4Zg1zHEXHsbQlw/UBe3jW0MqcMawADzxsP+Nq6BLlOnlrIsbcH+dGAGG+2zdH7KWYMrQZgfFNiIeTE67LH3uD/YJ1Nhjl2Zp46XNjJ8Yt5ILN3ekfk2B39tVvmt2z7iMFdhNaMNkpX2bHq8twdb8xlr6Vmcy5SpcyhpxNgLm+l42cBxfj/wBKph+Q6SgppsNgbJol0+Zci50kEe3wCmz4MrQ8HpGNyc+cNbqeXlx9zpqS0foB9F5wi+Sbm3rf/wCW5dMhytTw0H+HmB/kb7X33eZD/wBRUqXK9PT0P+H2svBZ34T/ALzi/wD7jdOv9XGH8KKyKbC6aCB8BkbG7W0OBcPxutcDcfNVvGiEy4TK5gvaRhP9QWYytkumyu+SbDPNu9oDtRB2BuLWAWeqadtUx0FQ1rmuaQ5p6EFS3+2knw0rI+a6SHCoXzz0rXMhOpjpGh1wTtY73Pt3Wk+H7TPS49XsB0Pin0nuHu/ZwW7zeFOHyyecGzNF/QCNP0stnhwKCnpXYTTMayJ0bmFreHCx+auz8TK5f4cUTG5fxCp0tL3RTgk8CPYfusdhv+yVR/zQ/eNdYwvK8GF0kmEUgeIpA4OF9/xDSf0XhFkymionYExr/Jc/URcXvt8PgFeppjSpcE++sp07WD8cdL5jefwkuIHe1lp+WZZM512H4bVC8dPE3WOQ1xLr/EggfJd6wvC48Lp2YZTA+WxmloPCxmXsnUuXpZKrDmEPeNyfbr0+qT19ljk2aYnnMcjG1TKRxa3y5nNDgBewFiQACdW/wWz5PymaPFRilTiVFUzeW7WxjQHEG1ybONh8lumZco0uZdJxNl3NFmvGzgO68ctZJpctyGpoBIXlunU43NvlZOvgxzj/APPNCyT7XVyhhcI6drLj0383V9bN/pVfNOEvyfUTY9l2spCC8h8WppeL7lpF/wAXyAXV8r5Vp8rtkZhQeA/Tquf8t7fuVianw0oqqd1dUNmcXP1OaXDST2t/dOpplc68TcYdj2HYXiMzQ1z2vJA6XtEbj4brNeMjbUlBIR/M25+i33HcnUuORw01YwhkItG1uwA2Fv0CtY5l2DHacYdXtJYCNNuotsE6nwYxOI0sOasKfR0L6d16du7SDpNtr26Hr1XE8EfLmB9Blh2rTHUPJ+ZLt+wBHzXX3y0PhdDpeagNld1I1klvT0jbqsD4SYacSq6vNUrNLZJHeSLbfiNyR2tb5qy5KjqkEQga2GIWa1oAHwGwXhN6irSqzeork2sM6DspKLOg7KSAsLj+VaXMDSzEomE2sHgWcPiDys0iDhuafBuaAPkwCQSN0mzH7O/q6HtZdsomGOKNj+ojaD8gF7ItX1amCIiyoiIgIiICIiAiIgIiICIiAiIgIiICIiAiIgIiICIiAiIgIiIPCqo2VYAqmMdbpcXXpFGIQI4g0AdANlNEBVZvUVaVWb1FBYZ0HZSUWdB2UkBERAREQEREBERAREQEREBERAREQEREBERAREQEREBERAREQEREBERAREQEREBVZvUVaVWb1FBYZ0HZSUWdB2UkBERAREQEREBERAREQEREBERAREQEREBERAREQEREBERAREQEREBERAREQEREBVZvUVaVWb1FBYZ0HZSUGOAA3HRfuschBJFHWOQmschBJFHWOQmschBJFHWOQmschBJFHWOQmschBJFHWOQmschBJFHWOQmschBJFHWOQmschBJFHWOQmschBJFHWOQmschBJFHWOQmschBJFHWOQmschBJFHWOQmschBJFHWOQmschBJFHWOQmschBJFHWOQmschBJFHWOQmschBJFHWOQmschBJFHWOQmschBJVZvUVY1jkKvKbkkIP//Z"/>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4" name="Segnaposto numero diapositiva 3">
            <a:extLst>
              <a:ext uri="{FF2B5EF4-FFF2-40B4-BE49-F238E27FC236}">
                <a16:creationId xmlns:a16="http://schemas.microsoft.com/office/drawing/2014/main" id="{6453E577-3B27-4E0D-0843-7EAAD38DA4F7}"/>
              </a:ext>
            </a:extLst>
          </p:cNvPr>
          <p:cNvSpPr>
            <a:spLocks noGrp="1"/>
          </p:cNvSpPr>
          <p:nvPr>
            <p:ph type="sldNum" sz="quarter" idx="12"/>
          </p:nvPr>
        </p:nvSpPr>
        <p:spPr/>
        <p:txBody>
          <a:bodyPr/>
          <a:lstStyle/>
          <a:p>
            <a:pPr>
              <a:defRPr/>
            </a:pPr>
            <a:fld id="{548F7F09-7F97-4B9B-B110-FA9B4310666B}" type="slidenum">
              <a:rPr lang="it-IT" smtClean="0">
                <a:solidFill>
                  <a:prstClr val="black">
                    <a:lumMod val="85000"/>
                    <a:lumOff val="15000"/>
                  </a:prstClr>
                </a:solidFill>
              </a:rPr>
              <a:t>1</a:t>
            </a:fld>
            <a:endParaRPr lang="it-IT">
              <a:solidFill>
                <a:prstClr val="black">
                  <a:lumMod val="85000"/>
                  <a:lumOff val="15000"/>
                </a:prstClr>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352" y="692696"/>
            <a:ext cx="7993103" cy="5638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buClr>
                <a:srgbClr val="000000"/>
              </a:buClr>
              <a:buSzPct val="100000"/>
            </a:pPr>
            <a:r>
              <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rPr>
              <a:t>Chartered Tax Adviser And Senior Auditor</a:t>
            </a: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r>
              <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rPr>
              <a:t>Member/Delegate Tax Technology Committee </a:t>
            </a: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r>
              <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rPr>
              <a:t>DeFi Talent </a:t>
            </a: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r>
              <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rPr>
              <a:t>Ambassador for Italy Global Blockchain Business Council</a:t>
            </a: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r>
              <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rPr>
              <a:t>Member/Delegate Finance Committee - INATBA</a:t>
            </a: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r>
              <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rPr>
              <a:t>Member Advisory Council Blockchain for Europe</a:t>
            </a:r>
          </a:p>
          <a:p>
            <a:pPr algn="just">
              <a:buClr>
                <a:srgbClr val="000000"/>
              </a:buClr>
              <a:buSzPct val="100000"/>
            </a:pPr>
            <a:r>
              <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rPr>
              <a:t> </a:t>
            </a: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endParaRPr>
          </a:p>
          <a:p>
            <a:pPr algn="just">
              <a:buClr>
                <a:srgbClr val="000000"/>
              </a:buClr>
              <a:buSzPct val="100000"/>
            </a:pPr>
            <a:r>
              <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sym typeface="+mn-ea"/>
              </a:rPr>
              <a:t>Member Scientific Committee Italia Fintech </a:t>
            </a:r>
          </a:p>
          <a:p>
            <a:pPr algn="just">
              <a:buClr>
                <a:srgbClr val="000000"/>
              </a:buClr>
              <a:buSzPct val="100000"/>
            </a:pPr>
            <a:endParaRPr lang="it-IT" altLang="en-US" sz="1000" b="1" dirty="0">
              <a:solidFill>
                <a:srgbClr val="000F2E"/>
              </a:solidFill>
              <a:latin typeface="Verdana" panose="020B0604030504040204" pitchFamily="34" charset="0"/>
              <a:ea typeface="Verdana" panose="020B0604030504040204" pitchFamily="34" charset="0"/>
            </a:endParaRPr>
          </a:p>
          <a:p>
            <a:pPr algn="just">
              <a:buClr>
                <a:srgbClr val="000000"/>
              </a:buClr>
              <a:buSzPct val="100000"/>
            </a:pPr>
            <a:endParaRPr lang="fr-FR" sz="1400" b="1"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endParaRPr lang="fr-FR" sz="1400" b="1"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r>
              <a:rPr lang="fr-FR" sz="1400" b="1" dirty="0">
                <a:solidFill>
                  <a:srgbClr val="002060"/>
                </a:solidFill>
                <a:latin typeface="Verdana" panose="020B0604030504040204" pitchFamily="34" charset="0"/>
                <a:ea typeface="Verdana" panose="020B0604030504040204" pitchFamily="34" charset="0"/>
                <a:cs typeface="Courier New" panose="02070309020205020404" pitchFamily="49" charset="0"/>
              </a:rPr>
              <a:t>Blockchain Standardization Dynamic Coalition – </a:t>
            </a:r>
          </a:p>
          <a:p>
            <a:pPr algn="just">
              <a:buClr>
                <a:srgbClr val="000000"/>
              </a:buClr>
              <a:buSzPct val="100000"/>
            </a:pPr>
            <a:r>
              <a:rPr lang="fr-FR" sz="1400" b="1" dirty="0">
                <a:solidFill>
                  <a:srgbClr val="002060"/>
                </a:solidFill>
                <a:latin typeface="Verdana" panose="020B0604030504040204" pitchFamily="34" charset="0"/>
                <a:ea typeface="Verdana" panose="020B0604030504040204" pitchFamily="34" charset="0"/>
                <a:cs typeface="Courier New" panose="02070309020205020404" pitchFamily="49" charset="0"/>
              </a:rPr>
              <a:t>Emerging Technologies, UN </a:t>
            </a:r>
            <a:endParaRPr lang="it-IT" altLang="en-US" sz="1400" b="1"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pic>
        <p:nvPicPr>
          <p:cNvPr id="2" name="Content Placeholder 1" descr="LOGO_DMGP_Bianco_75x84"/>
          <p:cNvPicPr>
            <a:picLocks noGrp="1" noChangeAspect="1"/>
          </p:cNvPicPr>
          <p:nvPr>
            <p:ph sz="half" idx="1"/>
          </p:nvPr>
        </p:nvPicPr>
        <p:blipFill>
          <a:blip r:embed="rId8"/>
          <a:stretch>
            <a:fillRect/>
          </a:stretch>
        </p:blipFill>
        <p:spPr>
          <a:xfrm>
            <a:off x="2691765" y="2364740"/>
            <a:ext cx="228600" cy="255905"/>
          </a:xfrm>
          <a:prstGeom prst="rect">
            <a:avLst/>
          </a:prstGeom>
        </p:spPr>
      </p:pic>
      <p:pic>
        <p:nvPicPr>
          <p:cNvPr id="6" name="Picture 5" descr="CFE-Tax-advisers-europ-LOGO_TRANSPARENT-800x311-1"/>
          <p:cNvPicPr>
            <a:picLocks noChangeAspect="1"/>
          </p:cNvPicPr>
          <p:nvPr/>
        </p:nvPicPr>
        <p:blipFill>
          <a:blip r:embed="rId9"/>
          <a:stretch>
            <a:fillRect/>
          </a:stretch>
        </p:blipFill>
        <p:spPr>
          <a:xfrm>
            <a:off x="7003934" y="1106797"/>
            <a:ext cx="1689576" cy="611969"/>
          </a:xfrm>
          <a:prstGeom prst="rect">
            <a:avLst/>
          </a:prstGeom>
        </p:spPr>
      </p:pic>
      <p:pic>
        <p:nvPicPr>
          <p:cNvPr id="8" name="Picture 7"/>
          <p:cNvPicPr>
            <a:picLocks noChangeAspect="1"/>
          </p:cNvPicPr>
          <p:nvPr/>
        </p:nvPicPr>
        <p:blipFill>
          <a:blip r:embed="rId10"/>
          <a:stretch>
            <a:fillRect/>
          </a:stretch>
        </p:blipFill>
        <p:spPr>
          <a:xfrm>
            <a:off x="7035998" y="1872060"/>
            <a:ext cx="1949450" cy="685800"/>
          </a:xfrm>
          <a:prstGeom prst="rect">
            <a:avLst/>
          </a:prstGeom>
        </p:spPr>
      </p:pic>
      <p:pic>
        <p:nvPicPr>
          <p:cNvPr id="14" name="Immagine 13">
            <a:extLst>
              <a:ext uri="{FF2B5EF4-FFF2-40B4-BE49-F238E27FC236}">
                <a16:creationId xmlns:a16="http://schemas.microsoft.com/office/drawing/2014/main" id="{19042E93-9043-3AEE-BFA0-358B6A65F148}"/>
              </a:ext>
            </a:extLst>
          </p:cNvPr>
          <p:cNvPicPr>
            <a:picLocks noChangeAspect="1"/>
          </p:cNvPicPr>
          <p:nvPr/>
        </p:nvPicPr>
        <p:blipFill>
          <a:blip r:embed="rId11"/>
          <a:stretch>
            <a:fillRect/>
          </a:stretch>
        </p:blipFill>
        <p:spPr>
          <a:xfrm>
            <a:off x="7015603" y="2833587"/>
            <a:ext cx="1859978" cy="580313"/>
          </a:xfrm>
          <a:prstGeom prst="rect">
            <a:avLst/>
          </a:prstGeom>
        </p:spPr>
      </p:pic>
      <p:pic>
        <p:nvPicPr>
          <p:cNvPr id="16" name="Immagine 15">
            <a:extLst>
              <a:ext uri="{FF2B5EF4-FFF2-40B4-BE49-F238E27FC236}">
                <a16:creationId xmlns:a16="http://schemas.microsoft.com/office/drawing/2014/main" id="{1C660108-F2D0-A7C8-43C3-5815BE62DCCB}"/>
              </a:ext>
            </a:extLst>
          </p:cNvPr>
          <p:cNvPicPr>
            <a:picLocks noChangeAspect="1"/>
          </p:cNvPicPr>
          <p:nvPr/>
        </p:nvPicPr>
        <p:blipFill>
          <a:blip r:embed="rId12"/>
          <a:stretch>
            <a:fillRect/>
          </a:stretch>
        </p:blipFill>
        <p:spPr>
          <a:xfrm>
            <a:off x="7007791" y="3521194"/>
            <a:ext cx="1859978" cy="451313"/>
          </a:xfrm>
          <a:prstGeom prst="rect">
            <a:avLst/>
          </a:prstGeom>
        </p:spPr>
      </p:pic>
      <p:pic>
        <p:nvPicPr>
          <p:cNvPr id="18" name="Immagine 17">
            <a:extLst>
              <a:ext uri="{FF2B5EF4-FFF2-40B4-BE49-F238E27FC236}">
                <a16:creationId xmlns:a16="http://schemas.microsoft.com/office/drawing/2014/main" id="{F44B711C-C427-1218-B4C4-B0D5BA41AAD3}"/>
              </a:ext>
            </a:extLst>
          </p:cNvPr>
          <p:cNvPicPr>
            <a:picLocks noChangeAspect="1"/>
          </p:cNvPicPr>
          <p:nvPr/>
        </p:nvPicPr>
        <p:blipFill>
          <a:blip r:embed="rId13"/>
          <a:stretch>
            <a:fillRect/>
          </a:stretch>
        </p:blipFill>
        <p:spPr>
          <a:xfrm>
            <a:off x="6990831" y="4112715"/>
            <a:ext cx="1859978" cy="494964"/>
          </a:xfrm>
          <a:prstGeom prst="rect">
            <a:avLst/>
          </a:prstGeom>
        </p:spPr>
      </p:pic>
      <p:pic>
        <p:nvPicPr>
          <p:cNvPr id="21" name="Immagine 20">
            <a:extLst>
              <a:ext uri="{FF2B5EF4-FFF2-40B4-BE49-F238E27FC236}">
                <a16:creationId xmlns:a16="http://schemas.microsoft.com/office/drawing/2014/main" id="{BD8F6117-7249-D580-3766-B36B3BFAF638}"/>
              </a:ext>
            </a:extLst>
          </p:cNvPr>
          <p:cNvPicPr>
            <a:picLocks noChangeAspect="1"/>
          </p:cNvPicPr>
          <p:nvPr/>
        </p:nvPicPr>
        <p:blipFill>
          <a:blip r:embed="rId14"/>
          <a:stretch>
            <a:fillRect/>
          </a:stretch>
        </p:blipFill>
        <p:spPr>
          <a:xfrm>
            <a:off x="6981668" y="4774060"/>
            <a:ext cx="1869141" cy="618377"/>
          </a:xfrm>
          <a:prstGeom prst="rect">
            <a:avLst/>
          </a:prstGeom>
        </p:spPr>
      </p:pic>
      <p:sp>
        <p:nvSpPr>
          <p:cNvPr id="5" name="Segnaposto numero diapositiva 4">
            <a:extLst>
              <a:ext uri="{FF2B5EF4-FFF2-40B4-BE49-F238E27FC236}">
                <a16:creationId xmlns:a16="http://schemas.microsoft.com/office/drawing/2014/main" id="{FA285490-FDF1-589F-9AEB-C7A68E0AF138}"/>
              </a:ext>
            </a:extLst>
          </p:cNvPr>
          <p:cNvSpPr>
            <a:spLocks noGrp="1"/>
          </p:cNvSpPr>
          <p:nvPr>
            <p:ph type="sldNum" sz="quarter" idx="12"/>
          </p:nvPr>
        </p:nvSpPr>
        <p:spPr>
          <a:xfrm>
            <a:off x="8550240" y="5689975"/>
            <a:ext cx="826416" cy="365424"/>
          </a:xfrm>
        </p:spPr>
        <p:txBody>
          <a:bodyPr/>
          <a:lstStyle/>
          <a:p>
            <a:pPr>
              <a:defRPr/>
            </a:pPr>
            <a:fld id="{2CDA5799-5002-46BD-B0D3-A5F135F2E8B4}" type="slidenum">
              <a:rPr lang="it-IT" smtClean="0">
                <a:solidFill>
                  <a:prstClr val="black">
                    <a:lumMod val="85000"/>
                    <a:lumOff val="15000"/>
                  </a:prstClr>
                </a:solidFill>
              </a:rPr>
              <a:t>2</a:t>
            </a:fld>
            <a:endParaRPr lang="it-IT">
              <a:solidFill>
                <a:prstClr val="black">
                  <a:lumMod val="85000"/>
                  <a:lumOff val="15000"/>
                </a:prstClr>
              </a:solidFill>
            </a:endParaRPr>
          </a:p>
        </p:txBody>
      </p:sp>
      <p:pic>
        <p:nvPicPr>
          <p:cNvPr id="7" name="Immagine 6">
            <a:extLst>
              <a:ext uri="{FF2B5EF4-FFF2-40B4-BE49-F238E27FC236}">
                <a16:creationId xmlns:a16="http://schemas.microsoft.com/office/drawing/2014/main" id="{91904B20-5560-D420-C2C7-3D3394F558A0}"/>
              </a:ext>
            </a:extLst>
          </p:cNvPr>
          <p:cNvPicPr>
            <a:picLocks noChangeAspect="1"/>
          </p:cNvPicPr>
          <p:nvPr/>
        </p:nvPicPr>
        <p:blipFill>
          <a:blip r:embed="rId15"/>
          <a:stretch>
            <a:fillRect/>
          </a:stretch>
        </p:blipFill>
        <p:spPr>
          <a:xfrm>
            <a:off x="6981668" y="5558818"/>
            <a:ext cx="1859977" cy="539063"/>
          </a:xfrm>
          <a:prstGeom prst="rect">
            <a:avLst/>
          </a:prstGeom>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2504700580"/>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1340768"/>
            <a:ext cx="7900140" cy="4099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buClr>
                <a:srgbClr val="000000"/>
              </a:buClr>
              <a:buSzPct val="100000"/>
            </a:pPr>
            <a:endParaRPr lang="en-US" altLang="it-IT" sz="2000" dirty="0">
              <a:solidFill>
                <a:srgbClr val="000F2E"/>
              </a:solidFill>
              <a:latin typeface="Verdana" panose="020B0604030504040204" pitchFamily="34" charset="0"/>
              <a:ea typeface="Verdana" panose="020B0604030504040204" pitchFamily="34" charset="0"/>
            </a:endParaRPr>
          </a:p>
          <a:p>
            <a:pPr marL="342900" indent="-342900" algn="just">
              <a:buClr>
                <a:srgbClr val="000000"/>
              </a:buClr>
              <a:buSzPct val="100000"/>
              <a:buAutoNum type="arabicPeriod"/>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MiCA Leads the EU Digital Market’s Growing Presence;</a:t>
            </a:r>
          </a:p>
          <a:p>
            <a:pPr algn="just">
              <a:buClr>
                <a:srgbClr val="000000"/>
              </a:buClr>
              <a:buSzPct val="100000"/>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t>
            </a:r>
          </a:p>
          <a:p>
            <a:pPr algn="just">
              <a:buClr>
                <a:srgbClr val="000000"/>
              </a:buClr>
              <a:buSzPct val="100000"/>
            </a:pPr>
            <a:endParaRPr lang="en-US" sz="2000" b="1"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2. What happens with the European cryptocurrency regulation in Italy; </a:t>
            </a:r>
          </a:p>
          <a:p>
            <a:pPr algn="just">
              <a:buClr>
                <a:srgbClr val="000000"/>
              </a:buClr>
              <a:buSzPct val="100000"/>
            </a:pPr>
            <a:endPar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endParaRPr lang="en-US" sz="2000" b="1"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3. Tokenization Digital Assets (Dlt PILOT REGIME)and </a:t>
            </a:r>
            <a:r>
              <a:rPr lang="en-US" altLang="it-IT" sz="2000" b="1" dirty="0">
                <a:solidFill>
                  <a:srgbClr val="002060"/>
                </a:solidFill>
                <a:latin typeface="Verdana" panose="020B0604030504040204" pitchFamily="34" charset="0"/>
                <a:ea typeface="Verdana" panose="020B0604030504040204" pitchFamily="34" charset="0"/>
                <a:cs typeface="Courier New" panose="02070309020205020404" pitchFamily="49" charset="0"/>
              </a:rPr>
              <a:t>The Digital Operational Resilience Act (DORA).</a:t>
            </a:r>
          </a:p>
          <a:p>
            <a:pPr algn="just">
              <a:buClr>
                <a:srgbClr val="000000"/>
              </a:buClr>
              <a:buSzPct val="100000"/>
            </a:pPr>
            <a:endParaRPr lang="en-US" altLang="it-IT" sz="2000" dirty="0">
              <a:solidFill>
                <a:srgbClr val="000F2E"/>
              </a:solidFill>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73E6ED79-8DB9-D018-E964-646DB0C0AD05}"/>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a:t>
            </a:fld>
            <a:endParaRPr lang="it-IT">
              <a:solidFill>
                <a:prstClr val="black">
                  <a:lumMod val="85000"/>
                  <a:lumOff val="15000"/>
                </a:prstClr>
              </a:solidFill>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100007947"/>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1052736"/>
            <a:ext cx="7900140" cy="48689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a:t>
            </a:r>
            <a:r>
              <a:rPr lang="en-US" sz="2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EU Market in Crypto-Assets (MiCA) regulation i</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 a game changer for the EU crypto assets sector</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With the entry into force of MiCA, unregulated offshore companies will no longer be able to target EU consumers. MiCA-regulated crypto asset firms will gain significant EU market share over their unregulated offshore competitors.</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Germany, Austria, and France, among others, have already established crypto asset licensing regimes. Ireland has created a simple anti-money-laundering registration requirement. Others have no crypto asset regulatory framework at all.</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a:p>
            <a:pPr algn="just">
              <a:buClr>
                <a:srgbClr val="000000"/>
              </a:buClr>
              <a:buSzPct val="100000"/>
            </a:pPr>
            <a:endParaRPr lang="en-US" altLang="it-IT" sz="2000" dirty="0">
              <a:solidFill>
                <a:srgbClr val="000F2E"/>
              </a:solidFill>
            </a:endParaRPr>
          </a:p>
          <a:p>
            <a:pPr algn="just">
              <a:buClr>
                <a:srgbClr val="000000"/>
              </a:buClr>
              <a:buSzPct val="100000"/>
            </a:pPr>
            <a:endParaRPr lang="en-US" altLang="it-IT" sz="2000" dirty="0">
              <a:solidFill>
                <a:srgbClr val="000F2E"/>
              </a:solidFill>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3C3E04B2-15E5-74F9-3311-36ABD7027679}"/>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a:t>
            </a:fld>
            <a:endParaRPr lang="it-IT" dirty="0">
              <a:solidFill>
                <a:prstClr val="black">
                  <a:lumMod val="85000"/>
                  <a:lumOff val="15000"/>
                </a:prstClr>
              </a:solidFill>
            </a:endParaRPr>
          </a:p>
        </p:txBody>
      </p:sp>
    </p:spTree>
    <p:extLst>
      <p:ext uri="{BB962C8B-B14F-4D97-AF65-F5344CB8AC3E}">
        <p14:creationId xmlns:p14="http://schemas.microsoft.com/office/powerpoint/2010/main" val="180715282"/>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59154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Crypto asset regulatory clarity in the midst of global uncertainty could attract capital, talent, and companies wanting to launch the tokenization process. This emerging industry could become an opportunity for the economic and technological revival of the EU.</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MiCA is likely to become a model for jurisdictions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especially those without experience in financial regulation and supervision, building a framework for crypto assets. MiCA offers: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jus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rules for crypto asset issuers and service providers; and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just">
              <a:spcAft>
                <a:spcPts val="1200"/>
              </a:spcAf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rules against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market abuse and insider trading</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the latter of which will be illegal, as will disseminating false or misleading information about a crypto asset.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a:spcBef>
                <a:spcPts val="1200"/>
              </a:spcBef>
              <a:spcAft>
                <a:spcPts val="1200"/>
              </a:spcAft>
            </a:pPr>
            <a:endParaRPr lang="it-IT" sz="1800" dirty="0">
              <a:effectLst/>
              <a:latin typeface="Courier New" panose="02070309020205020404" pitchFamily="49" charset="0"/>
              <a:ea typeface="Calibri" panose="020F0502020204030204" pitchFamily="34" charset="0"/>
              <a:cs typeface="Times New Roman" panose="02020603050405020304" pitchFamily="18" charset="0"/>
            </a:endParaRPr>
          </a:p>
          <a:p>
            <a:pPr algn="just">
              <a:buClr>
                <a:srgbClr val="000000"/>
              </a:buClr>
              <a:buSzPct val="100000"/>
            </a:pPr>
            <a:endParaRPr lang="en-US" altLang="it-IT" sz="2000" dirty="0">
              <a:solidFill>
                <a:srgbClr val="000F2E"/>
              </a:solidFill>
            </a:endParaRPr>
          </a:p>
          <a:p>
            <a:pPr algn="just">
              <a:buClr>
                <a:srgbClr val="000000"/>
              </a:buClr>
              <a:buSzPct val="100000"/>
            </a:pPr>
            <a:endParaRPr lang="en-US" altLang="it-IT" sz="2000" dirty="0">
              <a:solidFill>
                <a:srgbClr val="000F2E"/>
              </a:solidFill>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654B881B-A386-49CA-8C77-03E6B7834432}"/>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5</a:t>
            </a:fld>
            <a:endParaRPr lang="it-IT">
              <a:solidFill>
                <a:prstClr val="black">
                  <a:lumMod val="85000"/>
                  <a:lumOff val="15000"/>
                </a:prstClr>
              </a:solidFill>
            </a:endParaRPr>
          </a:p>
        </p:txBody>
      </p:sp>
    </p:spTree>
    <p:extLst>
      <p:ext uri="{BB962C8B-B14F-4D97-AF65-F5344CB8AC3E}">
        <p14:creationId xmlns:p14="http://schemas.microsoft.com/office/powerpoint/2010/main" val="1633850797"/>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4838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endParaRPr lang="en-US" sz="2000" dirty="0">
              <a:solidFill>
                <a:srgbClr val="002060"/>
              </a:solidFill>
              <a:effectLst/>
              <a:latin typeface="Courier New" panose="02070309020205020404" pitchFamily="49" charset="0"/>
              <a:ea typeface="Calibri" panose="020F0502020204030204" pitchFamily="34" charset="0"/>
              <a:cs typeface="Courier New" panose="02070309020205020404" pitchFamily="49" charset="0"/>
            </a:endParaRP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With 450 million consumers, the EU has the largest domestic market in the world.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MiCA will play an important role for companies outside the EU </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ready to adopt MiCA rules and gain access to the EU market.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To date,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MiCA is arguably the most comprehensive crypto asset regulatory framework in the world</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If it proves to be enforceable for the crypto asset industry, its effect will likely be felt around the world. </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a:p>
            <a:pPr>
              <a:spcBef>
                <a:spcPts val="1200"/>
              </a:spcBef>
              <a:spcAft>
                <a:spcPts val="1200"/>
              </a:spcAft>
            </a:pPr>
            <a:endParaRPr lang="it-IT" sz="1800" dirty="0">
              <a:effectLst/>
              <a:latin typeface="Courier New" panose="02070309020205020404" pitchFamily="49" charset="0"/>
              <a:ea typeface="Calibri" panose="020F0502020204030204" pitchFamily="34" charset="0"/>
              <a:cs typeface="Times New Roman" panose="02020603050405020304" pitchFamily="18" charset="0"/>
            </a:endParaRPr>
          </a:p>
          <a:p>
            <a:pPr algn="just">
              <a:buClr>
                <a:srgbClr val="000000"/>
              </a:buClr>
              <a:buSzPct val="100000"/>
            </a:pPr>
            <a:endParaRPr lang="en-US" altLang="it-IT" sz="2000" dirty="0">
              <a:solidFill>
                <a:srgbClr val="000F2E"/>
              </a:solidFill>
            </a:endParaRPr>
          </a:p>
          <a:p>
            <a:pPr algn="just">
              <a:buClr>
                <a:srgbClr val="000000"/>
              </a:buClr>
              <a:buSzPct val="100000"/>
            </a:pPr>
            <a:endParaRPr lang="en-US" altLang="it-IT" sz="2000" dirty="0">
              <a:solidFill>
                <a:srgbClr val="000F2E"/>
              </a:solidFill>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76C9EF45-E084-8B16-E40F-7BF450681151}"/>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6</a:t>
            </a:fld>
            <a:endParaRPr lang="it-IT">
              <a:solidFill>
                <a:prstClr val="black">
                  <a:lumMod val="85000"/>
                  <a:lumOff val="15000"/>
                </a:prstClr>
              </a:solidFill>
            </a:endParaRPr>
          </a:p>
        </p:txBody>
      </p:sp>
    </p:spTree>
    <p:extLst>
      <p:ext uri="{BB962C8B-B14F-4D97-AF65-F5344CB8AC3E}">
        <p14:creationId xmlns:p14="http://schemas.microsoft.com/office/powerpoint/2010/main" val="333231512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2369006384"/>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64078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Regulation on crypto-asset markets (MiCA) was published in the Official Journal of the European Union on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9 June 2023</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marking its official finalization.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MiCA officially entered into force, in its first part as of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30 June 2024</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with regard to the issuance of stablecoins (ART-EMT) while its full implementation will take place as of 30 December 2024, when a so-called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grandfathering</a:t>
            </a:r>
            <a:r>
              <a:rPr lang="en-US" sz="2000" dirty="0">
                <a:solidFill>
                  <a:srgbClr val="002060"/>
                </a:solidFill>
                <a:latin typeface="Verdana" panose="020B0604030504040204" pitchFamily="34" charset="0"/>
                <a:ea typeface="Verdana" panose="020B0604030504040204" pitchFamily="34" charset="0"/>
                <a:cs typeface="Courier New" panose="02070309020205020404" pitchFamily="49" charset="0"/>
              </a:rPr>
              <a:t>”</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period highlighted in the letter of the European Securities and Markets Authority (ESMA) will commence, to encourage preparations for a smooth transition to the Regulation (EU) 2023/1114 on crypto-assets markets.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grandfathering period refers to the optional transitional measure under MiCA whereby Member States may allow crypto-asset service providers already authorized under national law to continue to do so from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30 December 2024 until (at most) 1 July 2026</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t>
            </a:r>
          </a:p>
          <a:p>
            <a:pPr algn="just">
              <a:buClr>
                <a:srgbClr val="000000"/>
              </a:buClr>
              <a:buSzPct val="100000"/>
            </a:pPr>
            <a:endParaRPr lang="en-US" altLang="it-IT" sz="2000" dirty="0">
              <a:solidFill>
                <a:srgbClr val="000F2E"/>
              </a:solidFill>
            </a:endParaRPr>
          </a:p>
          <a:p>
            <a:pPr algn="just">
              <a:buClr>
                <a:srgbClr val="000000"/>
              </a:buClr>
              <a:buSzPct val="100000"/>
            </a:pPr>
            <a:endParaRPr lang="en-US" altLang="it-IT" sz="2000" dirty="0">
              <a:solidFill>
                <a:srgbClr val="000F2E"/>
              </a:solidFill>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261A08AE-02D8-F014-D462-A74AC379E743}"/>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7</a:t>
            </a:fld>
            <a:endParaRPr lang="it-IT">
              <a:solidFill>
                <a:prstClr val="black">
                  <a:lumMod val="85000"/>
                  <a:lumOff val="15000"/>
                </a:prstClr>
              </a:solidFill>
            </a:endParaRPr>
          </a:p>
        </p:txBody>
      </p:sp>
    </p:spTree>
    <p:extLst>
      <p:ext uri="{BB962C8B-B14F-4D97-AF65-F5344CB8AC3E}">
        <p14:creationId xmlns:p14="http://schemas.microsoft.com/office/powerpoint/2010/main" val="699016016"/>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65309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MiCA regulation will replace EU national regulatory frameworks for crypto assets by introducing specific rules for stablecoins —digital currencies pegged to stable reserve assets like the U.S. dollar and the euro — to reduce volatility.</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MiCA’s main objectives are: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jus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to protect consumers that purchase cryptocurrencies or use cryptographic asset services;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jus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to create regulatory harmonization;</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jus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to create legal certainty for companies and institutions wishing to enter the space, with clear regulations for different services (token issuance, exchange, custody, and so forth) to enable fair competition and innovation; and</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spcAft>
                <a:spcPts val="1200"/>
              </a:spcAf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to take the lead on global crypto assets regulation.</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a:spcBef>
                <a:spcPts val="1200"/>
              </a:spcBef>
              <a:spcAft>
                <a:spcPts val="1200"/>
              </a:spcAft>
            </a:pPr>
            <a:endParaRPr lang="it-IT" sz="1800" dirty="0">
              <a:effectLst/>
              <a:latin typeface="Courier New" panose="02070309020205020404" pitchFamily="49" charset="0"/>
              <a:ea typeface="Calibri" panose="020F0502020204030204" pitchFamily="34" charset="0"/>
              <a:cs typeface="Times New Roman" panose="02020603050405020304" pitchFamily="18" charset="0"/>
            </a:endParaRPr>
          </a:p>
          <a:p>
            <a:pPr algn="just">
              <a:buClr>
                <a:srgbClr val="000000"/>
              </a:buClr>
              <a:buSzPct val="100000"/>
            </a:pPr>
            <a:endParaRPr lang="en-US" altLang="it-IT" sz="2000" dirty="0">
              <a:solidFill>
                <a:srgbClr val="000F2E"/>
              </a:solidFill>
            </a:endParaRPr>
          </a:p>
          <a:p>
            <a:pPr algn="just">
              <a:buClr>
                <a:srgbClr val="000000"/>
              </a:buClr>
              <a:buSzPct val="100000"/>
            </a:pPr>
            <a:endParaRPr lang="en-US" altLang="it-IT" sz="2000" dirty="0">
              <a:solidFill>
                <a:srgbClr val="000F2E"/>
              </a:solidFill>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36A55977-6B1E-7C63-6268-0527B53D003F}"/>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8</a:t>
            </a:fld>
            <a:endParaRPr lang="it-IT">
              <a:solidFill>
                <a:prstClr val="black">
                  <a:lumMod val="85000"/>
                  <a:lumOff val="15000"/>
                </a:prstClr>
              </a:solidFill>
            </a:endParaRPr>
          </a:p>
        </p:txBody>
      </p:sp>
    </p:spTree>
    <p:extLst>
      <p:ext uri="{BB962C8B-B14F-4D97-AF65-F5344CB8AC3E}">
        <p14:creationId xmlns:p14="http://schemas.microsoft.com/office/powerpoint/2010/main" val="3483520174"/>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54845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MiCA regulation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does not apply </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to the European Central Bank, national central banks, the European Investment Bank, the European Financial Stability Facility, the European Stability Mechanism, or public international organizations. </a:t>
            </a:r>
          </a:p>
          <a:p>
            <a:pPr algn="just">
              <a:buClr>
                <a:srgbClr val="000000"/>
              </a:buClr>
              <a:buSzPct val="100000"/>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Also, MiCA does not cover crypto assets (or crypto asset services) that are considered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securities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to avoid duplication of other regulatory frameworks. These tokenized securities services are covered by the markets in financial instruments directive (MiFID II) and for those who want to experiment with trading and the settlement of securities on blockchain,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EU has introduced the distributed ledger technology (DLT) pilot regime</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officially in force since March 2023. Moving forward, securities can be digitally represented by tokens on blockchain.</a:t>
            </a:r>
            <a:endParaRPr lang="en-US" altLang="it-IT" sz="2000"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endParaRPr lang="en-US" altLang="it-IT" sz="2000" dirty="0">
              <a:solidFill>
                <a:srgbClr val="000F2E"/>
              </a:solidFill>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0E602342-D696-CFC0-A335-AFFDB5911EB9}"/>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9</a:t>
            </a:fld>
            <a:endParaRPr lang="it-IT">
              <a:solidFill>
                <a:prstClr val="black">
                  <a:lumMod val="85000"/>
                  <a:lumOff val="15000"/>
                </a:prstClr>
              </a:solidFill>
            </a:endParaRPr>
          </a:p>
        </p:txBody>
      </p:sp>
    </p:spTree>
    <p:extLst>
      <p:ext uri="{BB962C8B-B14F-4D97-AF65-F5344CB8AC3E}">
        <p14:creationId xmlns:p14="http://schemas.microsoft.com/office/powerpoint/2010/main" val="198061336"/>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5946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Some important definitions within MiCA are: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just">
              <a:buFont typeface="Symbol" panose="05050102010706020507" pitchFamily="18" charset="2"/>
              <a:buChar char=""/>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crypto asset</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 “</a:t>
            </a:r>
            <a:r>
              <a:rPr lang="en-US" sz="2000" i="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digital representation of a value or right, which can be transferred and stored electronically, using a distributed ledger or similar technology</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 this definition would encompass most crypto assets including native tokens such as bitcoin and ether;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just">
              <a:buFont typeface="Symbol" panose="05050102010706020507" pitchFamily="18" charset="2"/>
              <a:buChar char=""/>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utility token</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which represents a type of crypto asset that provides access to a good or service provided by its issuer;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just">
              <a:buFont typeface="Symbol" panose="05050102010706020507" pitchFamily="18" charset="2"/>
              <a:buChar char=""/>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asset-referenced token</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 token that aims to stabilize its value by reference to a basket of currencies, commodities, crypto assets, or other individual non-currency assets; and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just">
              <a:spcAft>
                <a:spcPts val="1200"/>
              </a:spcAft>
              <a:buFont typeface="Symbol" panose="05050102010706020507" pitchFamily="18" charset="2"/>
              <a:buChar char=""/>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e-money token</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 token that stabilizes its value by reference to the value of a single currency (stablecoin) — for example, USD coin, Tether, or Binance USD pegged to the U.S. dollar; or euro coin, pegged to the euro.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endParaRPr lang="en-US" altLang="it-IT" sz="2000" dirty="0">
              <a:solidFill>
                <a:srgbClr val="000F2E"/>
              </a:solidFill>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D37309FA-BBED-0DAE-31FA-91254D91F2E9}"/>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10</a:t>
            </a:fld>
            <a:endParaRPr lang="it-IT">
              <a:solidFill>
                <a:prstClr val="black">
                  <a:lumMod val="85000"/>
                  <a:lumOff val="15000"/>
                </a:prstClr>
              </a:solidFill>
            </a:endParaRPr>
          </a:p>
        </p:txBody>
      </p:sp>
    </p:spTree>
    <p:extLst>
      <p:ext uri="{BB962C8B-B14F-4D97-AF65-F5344CB8AC3E}">
        <p14:creationId xmlns:p14="http://schemas.microsoft.com/office/powerpoint/2010/main" val="2135153057"/>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61000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MiCA addresses several critical areas to achieve its objectives. It imposes strict transparency and disclosure requirements for the issuance,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public offering and admission of crypto-assets to trading platforms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(as set out in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Title II of the MiCA</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regulation also sets solid standards for the authorization and supervision of crypto-asset service providers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CASPs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under Title V of the MiCA</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as well as for issuers of stablecoins (referred to as Asset-Referenced Token (ART) and E-Money Token (EMT), specifying their operational, organizational and governance structures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Titles III and IV of the MiCA</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In addition, the MiCA introduces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essential measures to prevent insider trading</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unlawful disclosure of inside information and market manipulation by ensuring the integrity of crypto-asset markets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Title VI of the MiCA</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t>
            </a:r>
            <a:endParaRPr lang="en-US" altLang="it-IT" sz="2000"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buClr>
                <a:srgbClr val="000000"/>
              </a:buClr>
              <a:buSzPct val="100000"/>
            </a:pPr>
            <a:endParaRPr lang="en-US" altLang="it-IT" sz="2000" dirty="0">
              <a:solidFill>
                <a:srgbClr val="000F2E"/>
              </a:solidFill>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D8C5D17F-0F28-859D-3BB7-F6CFBBE26CE0}"/>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11</a:t>
            </a:fld>
            <a:endParaRPr lang="it-IT">
              <a:solidFill>
                <a:prstClr val="black">
                  <a:lumMod val="85000"/>
                  <a:lumOff val="15000"/>
                </a:prstClr>
              </a:solidFill>
            </a:endParaRPr>
          </a:p>
        </p:txBody>
      </p:sp>
    </p:spTree>
    <p:extLst>
      <p:ext uri="{BB962C8B-B14F-4D97-AF65-F5344CB8AC3E}">
        <p14:creationId xmlns:p14="http://schemas.microsoft.com/office/powerpoint/2010/main" val="179112883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2196154010"/>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5453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18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Legal certainty and harmonization</a:t>
            </a: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The main objective of MiCA is to establish legal clarity in the treatment of crypto-assets. </a:t>
            </a:r>
          </a:p>
          <a:p>
            <a:pPr algn="just">
              <a:spcBef>
                <a:spcPts val="1200"/>
              </a:spcBef>
              <a:spcAft>
                <a:spcPts val="1200"/>
              </a:spcAft>
            </a:pP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As the crypto-asset market has expanded, the fragmentation of regulations in different EU Member States has created </a:t>
            </a:r>
            <a:r>
              <a:rPr lang="en-US" sz="18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significant legal uncertainty</a:t>
            </a: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hampering the ability of companies and investors to operate confidently in the market.</a:t>
            </a:r>
          </a:p>
          <a:p>
            <a:pPr algn="just">
              <a:spcBef>
                <a:spcPts val="1200"/>
              </a:spcBef>
              <a:spcAft>
                <a:spcPts val="1200"/>
              </a:spcAft>
            </a:pPr>
            <a:r>
              <a:rPr lang="en-US" sz="18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MiCA addresses </a:t>
            </a: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this challenge by providing a clear and consistent legal framework applicable across the EU, ensuring that all crypto-assets that are not covered by existing financial services legislation are adequately regulated (e.g. all crypto-assets that fall within the framework of financial instruments are outside the scope of MiCA). </a:t>
            </a:r>
          </a:p>
          <a:p>
            <a:pPr algn="just">
              <a:spcBef>
                <a:spcPts val="1200"/>
              </a:spcBef>
              <a:spcAft>
                <a:spcPts val="1200"/>
              </a:spcAft>
            </a:pPr>
            <a:r>
              <a:rPr lang="en-US" sz="18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This harmonization of rules is crucial </a:t>
            </a: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to enable cross-border activities, reduce legal and regulatory complexity and lower costs for market participants, thus facilitating the development and expansion of crypto-asset activities across the Union.</a:t>
            </a:r>
            <a:endParaRPr lang="en-US" altLang="it-IT" sz="1800" dirty="0">
              <a:solidFill>
                <a:srgbClr val="000F2E"/>
              </a:solidFill>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18EDDE60-FE62-E536-E357-AB8E3E397B50}"/>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12</a:t>
            </a:fld>
            <a:endParaRPr lang="it-IT">
              <a:solidFill>
                <a:prstClr val="black">
                  <a:lumMod val="85000"/>
                  <a:lumOff val="15000"/>
                </a:prstClr>
              </a:solidFill>
            </a:endParaRPr>
          </a:p>
        </p:txBody>
      </p:sp>
    </p:spTree>
    <p:extLst>
      <p:ext uri="{BB962C8B-B14F-4D97-AF65-F5344CB8AC3E}">
        <p14:creationId xmlns:p14="http://schemas.microsoft.com/office/powerpoint/2010/main" val="1837770020"/>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5638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Supporting innovation and competitiveness </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MiCA is designed to strike a balance between regulation and innovation, supporting the development and adoption of Distributed Ledger Technology (DLT) and crypto-assets within a secure and proportionate regulatory environment. </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By promoting a competitive market</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MiCA aims to position the EU as a world leader in the emerging crypto-asset sector. </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It encourages innovation by creating a flexible framework </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that takes into account future technological advances and market growth, ensuring that European companies can lead in the digital finance space without being stifled by overly restrictive regulations. This approach is in line with the EU's broader goal of digital sovereignty, which aims to maintain Europe's competitiveness in the global digital economy.</a:t>
            </a:r>
            <a:endParaRPr lang="en-US" altLang="it-IT" sz="2000" dirty="0">
              <a:solidFill>
                <a:srgbClr val="002060"/>
              </a:solidFill>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3FE48FC4-D1C9-B431-7DE6-106833501753}"/>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13</a:t>
            </a:fld>
            <a:endParaRPr lang="it-IT">
              <a:solidFill>
                <a:prstClr val="black">
                  <a:lumMod val="85000"/>
                  <a:lumOff val="15000"/>
                </a:prstClr>
              </a:solidFill>
            </a:endParaRPr>
          </a:p>
        </p:txBody>
      </p:sp>
    </p:spTree>
    <p:extLst>
      <p:ext uri="{BB962C8B-B14F-4D97-AF65-F5344CB8AC3E}">
        <p14:creationId xmlns:p14="http://schemas.microsoft.com/office/powerpoint/2010/main" val="926707911"/>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692696"/>
            <a:ext cx="7900140" cy="37917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Financial stability and market integrity</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MiCA also focuses on maintaining financial stability within the EU and ensuring the integrity of crypto-asset markets.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It recognizes the potential systemic risks posed by certain crypto-assets, in particular stablecoins, which could be widely adopted and impact the broader financial system.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To mitigate these risks, MiCA introduces specific provisions for the authorization, supervision and governance of issuers of stablecoins, known under MiCA as issuers of Asset-Referenced Tokens (ART) and E-Money Tokens (EMT).</a:t>
            </a:r>
            <a:endParaRPr lang="en-US" altLang="it-IT" sz="2000" dirty="0">
              <a:solidFill>
                <a:srgbClr val="002060"/>
              </a:solidFill>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B297EC07-2704-6B39-3A37-29C18C35CB1B}"/>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14</a:t>
            </a:fld>
            <a:endParaRPr lang="it-IT">
              <a:solidFill>
                <a:prstClr val="black">
                  <a:lumMod val="85000"/>
                  <a:lumOff val="15000"/>
                </a:prstClr>
              </a:solidFill>
            </a:endParaRPr>
          </a:p>
        </p:txBody>
      </p:sp>
    </p:spTree>
    <p:extLst>
      <p:ext uri="{BB962C8B-B14F-4D97-AF65-F5344CB8AC3E}">
        <p14:creationId xmlns:p14="http://schemas.microsoft.com/office/powerpoint/2010/main" val="834550877"/>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1412776"/>
            <a:ext cx="7900140" cy="2868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These provisions are designed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to prevent any potential disruption of financial stability</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or the effectiveness of monetary policy that could result from the rapid growth of stablecoins.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In addition, the MiCA establishes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measures to prevent insider trading</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unlawful disclosure of inside information and market manipulation, thus ensuring that crypto-asset markets operate in a fair and transparent manner.</a:t>
            </a:r>
            <a:endParaRPr lang="en-US" altLang="it-IT" sz="2000" dirty="0">
              <a:solidFill>
                <a:srgbClr val="002060"/>
              </a:solidFill>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86AA79D1-1DAE-49D7-5438-B41663533E72}"/>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15</a:t>
            </a:fld>
            <a:endParaRPr lang="it-IT">
              <a:solidFill>
                <a:prstClr val="black">
                  <a:lumMod val="85000"/>
                  <a:lumOff val="15000"/>
                </a:prstClr>
              </a:solidFill>
            </a:endParaRPr>
          </a:p>
        </p:txBody>
      </p:sp>
    </p:spTree>
    <p:extLst>
      <p:ext uri="{BB962C8B-B14F-4D97-AF65-F5344CB8AC3E}">
        <p14:creationId xmlns:p14="http://schemas.microsoft.com/office/powerpoint/2010/main" val="2428289351"/>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3414312659"/>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917561"/>
            <a:ext cx="7900140" cy="4099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importance of MiCA goes beyond its immediate regulatory impact. By creating a unified regulatory framework, MiCA addresses the fragmentation and inconsistencies that have historically plagued the crypto-asset market in the EU.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This harmonization is crucial to enable cross-border activities, reduce legal and regulatory complexity and lower costs for market participants. Furthermore, by providing a clear legal basis, MiCA facilitates greater access to capital and financial services for companies operating in the crypto-asset space, which has traditionally been a challenge due to regulatory uncertainties.</a:t>
            </a:r>
            <a:endParaRPr lang="en-US" altLang="it-IT" sz="2000" dirty="0">
              <a:solidFill>
                <a:srgbClr val="002060"/>
              </a:solidFill>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E20060F1-49B4-258F-2D75-2B1FCA77A7C7}"/>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16</a:t>
            </a:fld>
            <a:endParaRPr lang="it-IT">
              <a:solidFill>
                <a:prstClr val="black">
                  <a:lumMod val="85000"/>
                  <a:lumOff val="15000"/>
                </a:prstClr>
              </a:solidFill>
            </a:endParaRPr>
          </a:p>
        </p:txBody>
      </p:sp>
    </p:spTree>
    <p:extLst>
      <p:ext uri="{BB962C8B-B14F-4D97-AF65-F5344CB8AC3E}">
        <p14:creationId xmlns:p14="http://schemas.microsoft.com/office/powerpoint/2010/main" val="380555685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1551391975"/>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1199877"/>
            <a:ext cx="7900140" cy="2868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MiCA is also important in furthering the EU's strategic goals in digital finance and blockchain technology. By supporting the adoption of these technologies, MiCA contributes to the EU's broader goal of digital sovereignty, ensuring that Europe remains at the forefront of global digital innovation.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It also complements other EU initiatives aimed at building a robust digital economy, including the Capital Markets Union (CMU) and the European Blockchain Strategy.</a:t>
            </a:r>
            <a:endParaRPr lang="en-US" altLang="it-IT" sz="2000" dirty="0">
              <a:solidFill>
                <a:srgbClr val="002060"/>
              </a:solidFill>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7ECF1AA2-BC50-6D9E-8C17-FC3C07404860}"/>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17</a:t>
            </a:fld>
            <a:endParaRPr lang="it-IT">
              <a:solidFill>
                <a:prstClr val="black">
                  <a:lumMod val="85000"/>
                  <a:lumOff val="15000"/>
                </a:prstClr>
              </a:solidFill>
            </a:endParaRPr>
          </a:p>
        </p:txBody>
      </p:sp>
    </p:spTree>
    <p:extLst>
      <p:ext uri="{BB962C8B-B14F-4D97-AF65-F5344CB8AC3E}">
        <p14:creationId xmlns:p14="http://schemas.microsoft.com/office/powerpoint/2010/main" val="2928478008"/>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556857915"/>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4099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Furthermore, MiCA's approach to consumer and investor protection sets a high standard for the global crypto-asset market.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By prioritizing transparency, fairness and accountability, MiCA serves as a model for other jurisdictions seeking to regulate crypto assets in a way that balances innovation with risk management.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regulation's focus on financial stability also reflects the EU's commitment to safeguarding its financial system from potential disruptions arising from new and emerging financial technologies.</a:t>
            </a:r>
            <a:endParaRPr lang="en-US" altLang="it-IT" sz="2000" dirty="0">
              <a:solidFill>
                <a:srgbClr val="002060"/>
              </a:solidFill>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FE4B1AA7-FFD3-5E68-8B73-EDFF96A9F6A8}"/>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18</a:t>
            </a:fld>
            <a:endParaRPr lang="it-IT">
              <a:solidFill>
                <a:prstClr val="black">
                  <a:lumMod val="85000"/>
                  <a:lumOff val="15000"/>
                </a:prstClr>
              </a:solidFill>
            </a:endParaRPr>
          </a:p>
        </p:txBody>
      </p:sp>
    </p:spTree>
    <p:extLst>
      <p:ext uri="{BB962C8B-B14F-4D97-AF65-F5344CB8AC3E}">
        <p14:creationId xmlns:p14="http://schemas.microsoft.com/office/powerpoint/2010/main" val="3602467045"/>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564438477"/>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5330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MiCA also introduces important rules on reverse solicitation and cross-border market access by third-country firms. The regulation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restricts third-country firms from soliciting customers in the EU without complying with authorization requirements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effectively establishing a marketing ban. However, there are exceptions based on the principle of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reverse solicitation</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where the customer initiates contact, allowing third country providers to offer specific services based on the customer's initiative. </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This aspect of MiCA reflects the regulation's focus on ensuring that EU markets are protected from unregulated external influences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while allowing for flexibility in cross-border financial services. In conclusion, MiCA is a regulation that not only addresses the immediate challenges of crypto-asset market regulation, but also lays the foundation for the future of digital finance in the EU.</a:t>
            </a:r>
            <a:endParaRPr lang="en-US" altLang="it-IT" sz="2000" dirty="0">
              <a:solidFill>
                <a:srgbClr val="002060"/>
              </a:solidFill>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20717954-5746-70EB-00DE-E3ED287A07BB}"/>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19</a:t>
            </a:fld>
            <a:endParaRPr lang="it-IT">
              <a:solidFill>
                <a:prstClr val="black">
                  <a:lumMod val="85000"/>
                  <a:lumOff val="15000"/>
                </a:prstClr>
              </a:solidFill>
            </a:endParaRPr>
          </a:p>
        </p:txBody>
      </p:sp>
    </p:spTree>
    <p:extLst>
      <p:ext uri="{BB962C8B-B14F-4D97-AF65-F5344CB8AC3E}">
        <p14:creationId xmlns:p14="http://schemas.microsoft.com/office/powerpoint/2010/main" val="717063475"/>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4199080541"/>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2868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By providing legal certainty, supporting innovation, protecting consumers and investors and ensuring financial stability, MiCA is set to play a key role in shaping the development of the crypto-asset industry within the EU and beyond.</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Regulation's comprehensive approach reflects the EU's ambition to be a leader in the global digital economy, while safeguarding the interests of its citizens and businesses.</a:t>
            </a:r>
            <a:endParaRPr lang="en-US" altLang="it-IT" sz="2000" dirty="0">
              <a:solidFill>
                <a:srgbClr val="002060"/>
              </a:solidFill>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202D7B5A-C5EF-26F7-4A4F-2FCEF3C1A9B6}"/>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20</a:t>
            </a:fld>
            <a:endParaRPr lang="it-IT">
              <a:solidFill>
                <a:prstClr val="black">
                  <a:lumMod val="85000"/>
                  <a:lumOff val="15000"/>
                </a:prstClr>
              </a:solidFill>
            </a:endParaRPr>
          </a:p>
        </p:txBody>
      </p:sp>
    </p:spTree>
    <p:extLst>
      <p:ext uri="{BB962C8B-B14F-4D97-AF65-F5344CB8AC3E}">
        <p14:creationId xmlns:p14="http://schemas.microsoft.com/office/powerpoint/2010/main" val="2635624027"/>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3463604675"/>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3176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MiCA applies to enterprises, natural and legal persons, and “</a:t>
            </a:r>
            <a:r>
              <a:rPr lang="en-US" sz="2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certain other enterprises</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that are non legally established entities.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However</a:t>
            </a:r>
            <a:r>
              <a:rPr lang="en-US" sz="2000" dirty="0">
                <a:solidFill>
                  <a:srgbClr val="002060"/>
                </a:solidFill>
                <a:latin typeface="Verdana" panose="020B0604030504040204" pitchFamily="34" charset="0"/>
                <a:ea typeface="Verdana" panose="020B0604030504040204" pitchFamily="34" charset="0"/>
                <a:cs typeface="Times New Roman" panose="02020603050405020304" pitchFamily="18" charset="0"/>
              </a:rPr>
              <a:t>, </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the EU has clarified that these do not include decentralized autonomous organizations or</a:t>
            </a:r>
            <a:r>
              <a:rPr lang="en-US" sz="2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decentralized protocols. MiCA paragraph 22 clarifies that “</a:t>
            </a:r>
            <a:r>
              <a:rPr lang="en-US" sz="2000" b="1" i="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when crypto-asset services . . . are provided in a fully decentralized manner without any intermediary, they should not fall within the scope of this Regulation</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7E2AA781-444B-B797-1ABE-96BFBDFB53E8}"/>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21</a:t>
            </a:fld>
            <a:endParaRPr lang="it-IT">
              <a:solidFill>
                <a:prstClr val="black">
                  <a:lumMod val="85000"/>
                  <a:lumOff val="15000"/>
                </a:prstClr>
              </a:solidFill>
            </a:endParaRPr>
          </a:p>
        </p:txBody>
      </p:sp>
    </p:spTree>
    <p:extLst>
      <p:ext uri="{BB962C8B-B14F-4D97-AF65-F5344CB8AC3E}">
        <p14:creationId xmlns:p14="http://schemas.microsoft.com/office/powerpoint/2010/main" val="1168826734"/>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1310382644"/>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2560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With regard to non-fungible tokens (NFTs), MiCA is not entirely clear. Article 2(3) and its paragraph 10 suggest that NFTs should remain outside the scope of MiCA, while paragraph 11 indicates that NFTs, whether issued in a series or in a collection, should be considered within the scope of MiCA because they lack the character of “</a:t>
            </a:r>
            <a:r>
              <a:rPr lang="en-US" sz="2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uniqueness</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that creates their non-fungibility characteristic. </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9416070E-8E56-CAEF-CA74-A203B3D93E89}"/>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22</a:t>
            </a:fld>
            <a:endParaRPr lang="it-IT">
              <a:solidFill>
                <a:prstClr val="black">
                  <a:lumMod val="85000"/>
                  <a:lumOff val="15000"/>
                </a:prstClr>
              </a:solidFill>
            </a:endParaRPr>
          </a:p>
        </p:txBody>
      </p:sp>
    </p:spTree>
    <p:extLst>
      <p:ext uri="{BB962C8B-B14F-4D97-AF65-F5344CB8AC3E}">
        <p14:creationId xmlns:p14="http://schemas.microsoft.com/office/powerpoint/2010/main" val="81231974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2752096085"/>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5022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Digital Assets Category</a:t>
            </a:r>
          </a:p>
          <a:p>
            <a:pPr marL="457200" indent="-4572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Asset-referenced token (ART)/ significant ART</a:t>
            </a:r>
          </a:p>
          <a:p>
            <a:pPr marL="457200" indent="-4572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Electronic money token (EMT)/ significant EMT</a:t>
            </a:r>
            <a:endParaRPr lang="en-US" sz="2000" b="1"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Issuer Requirements</a:t>
            </a:r>
          </a:p>
          <a:p>
            <a:pPr marL="457200" indent="-4572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Authorization by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white paper</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publication, prudential, liquidity, and governance requirements.</a:t>
            </a:r>
          </a:p>
          <a:p>
            <a:pPr marL="342900" indent="-3429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Restricted to credit institutions and authorized electronic money institutions. Prudential, liquidity, and governance requirements similar to ART.</a:t>
            </a:r>
            <a:endParaRPr lang="en-US" sz="2000" dirty="0">
              <a:solidFill>
                <a:srgbClr val="002060"/>
              </a:solidFill>
              <a:latin typeface="Verdana" panose="020B0604030504040204" pitchFamily="34" charset="0"/>
              <a:ea typeface="Verdana" panose="020B0604030504040204" pitchFamily="34" charset="0"/>
              <a:cs typeface="Courier New" panose="02070309020205020404" pitchFamily="49" charset="0"/>
            </a:endParaRPr>
          </a:p>
          <a:p>
            <a:pPr algn="just">
              <a:spcBef>
                <a:spcPts val="1200"/>
              </a:spcBef>
              <a:spcAft>
                <a:spcPts val="1200"/>
              </a:spcAft>
            </a:pPr>
            <a:endParaRPr lang="it-IT" sz="2000" dirty="0">
              <a:solidFill>
                <a:srgbClr val="002060"/>
              </a:solidFill>
              <a:effectLst/>
              <a:latin typeface="Courier New" panose="02070309020205020404" pitchFamily="49" charset="0"/>
              <a:ea typeface="Calibri" panose="020F0502020204030204" pitchFamily="34" charset="0"/>
              <a:cs typeface="Times New Roman" panose="02020603050405020304" pitchFamily="18"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B16EA3F0-31E7-A991-B5DE-968A36418B26}"/>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23</a:t>
            </a:fld>
            <a:endParaRPr lang="it-IT">
              <a:solidFill>
                <a:prstClr val="black">
                  <a:lumMod val="85000"/>
                  <a:lumOff val="15000"/>
                </a:prstClr>
              </a:solidFill>
            </a:endParaRPr>
          </a:p>
        </p:txBody>
      </p:sp>
    </p:spTree>
    <p:extLst>
      <p:ext uri="{BB962C8B-B14F-4D97-AF65-F5344CB8AC3E}">
        <p14:creationId xmlns:p14="http://schemas.microsoft.com/office/powerpoint/2010/main" val="4148514226"/>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5330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rPr>
              <a:t>Digital Assets Category</a:t>
            </a:r>
          </a:p>
          <a:p>
            <a:pPr marL="457200" indent="-4572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rPr>
              <a:t>Utility token</a:t>
            </a:r>
          </a:p>
          <a:p>
            <a:pPr marL="457200" indent="-4572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rPr>
              <a:t>NFTs </a:t>
            </a:r>
          </a:p>
          <a:p>
            <a:pPr marL="457200" indent="-4572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rPr>
              <a:t>Decentralized finance </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rPr>
              <a:t>Issuer Requirements</a:t>
            </a:r>
          </a:p>
          <a:p>
            <a:pPr marL="457200" indent="-4572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rPr>
              <a:t>Notification of the white paper, information, responsibilities, marketing requirements. Small utility tokens are exempted.</a:t>
            </a:r>
          </a:p>
          <a:p>
            <a:pPr marL="457200" indent="-4572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rPr>
              <a:t>Not covered by the MiCA regulation.</a:t>
            </a:r>
          </a:p>
          <a:p>
            <a:pPr marL="457200" indent="-457200" algn="just">
              <a:spcBef>
                <a:spcPts val="1200"/>
              </a:spcBef>
              <a:spcAft>
                <a:spcPts val="1200"/>
              </a:spcAft>
              <a:buFont typeface="+mj-lt"/>
              <a:buAutoNum type="arabicPeriod"/>
            </a:pPr>
            <a:r>
              <a:rPr lang="en-US" sz="2000" dirty="0">
                <a:solidFill>
                  <a:srgbClr val="002060"/>
                </a:solidFill>
                <a:effectLst/>
                <a:latin typeface="Verdana" panose="020B0604030504040204" pitchFamily="34" charset="0"/>
                <a:ea typeface="Verdana" panose="020B0604030504040204" pitchFamily="34" charset="0"/>
              </a:rPr>
              <a:t>Not covered by the MiCA regulation.</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93175EE8-1522-C363-61DA-4CA94EC68A82}"/>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24</a:t>
            </a:fld>
            <a:endParaRPr lang="it-IT">
              <a:solidFill>
                <a:prstClr val="black">
                  <a:lumMod val="85000"/>
                  <a:lumOff val="15000"/>
                </a:prstClr>
              </a:solidFill>
            </a:endParaRPr>
          </a:p>
        </p:txBody>
      </p:sp>
    </p:spTree>
    <p:extLst>
      <p:ext uri="{BB962C8B-B14F-4D97-AF65-F5344CB8AC3E}">
        <p14:creationId xmlns:p14="http://schemas.microsoft.com/office/powerpoint/2010/main" val="344798324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54845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Crypto asset Service Providers (CASP)</a:t>
            </a:r>
          </a:p>
          <a:p>
            <a:pPr marL="342900" indent="-342900">
              <a:spcBef>
                <a:spcPts val="1200"/>
              </a:spcBef>
              <a:spcAft>
                <a:spcPts val="1200"/>
              </a:spcAft>
              <a:buFont typeface="Wingdings" panose="05000000000000000000" pitchFamily="2" charset="2"/>
              <a:buChar char="q"/>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Custody and administration;</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indent="-342900">
              <a:spcBef>
                <a:spcPts val="1200"/>
              </a:spcBef>
              <a:spcAft>
                <a:spcPts val="1200"/>
              </a:spcAft>
              <a:buFont typeface="Wingdings" panose="05000000000000000000" pitchFamily="2" charset="2"/>
              <a:buChar char="q"/>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trading operations;</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indent="-342900">
              <a:spcBef>
                <a:spcPts val="1200"/>
              </a:spcBef>
              <a:spcAft>
                <a:spcPts val="1200"/>
              </a:spcAft>
              <a:buFont typeface="Wingdings" panose="05000000000000000000" pitchFamily="2" charset="2"/>
              <a:buChar char="q"/>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exchange crypto to crypto or crypto to fiat;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indent="-342900">
              <a:spcBef>
                <a:spcPts val="1200"/>
              </a:spcBef>
              <a:spcAft>
                <a:spcPts val="1200"/>
              </a:spcAft>
              <a:buFont typeface="Wingdings" panose="05000000000000000000" pitchFamily="2" charset="2"/>
              <a:buChar char="q"/>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execution of orders on behalf of clients;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indent="-342900">
              <a:spcBef>
                <a:spcPts val="1200"/>
              </a:spcBef>
              <a:spcAft>
                <a:spcPts val="1200"/>
              </a:spcAft>
              <a:buFont typeface="Wingdings" panose="05000000000000000000" pitchFamily="2" charset="2"/>
              <a:buChar char="q"/>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placing orders;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indent="-342900">
              <a:spcBef>
                <a:spcPts val="1200"/>
              </a:spcBef>
              <a:spcAft>
                <a:spcPts val="1200"/>
              </a:spcAft>
              <a:buFont typeface="Wingdings" panose="05000000000000000000" pitchFamily="2" charset="2"/>
              <a:buChar char="q"/>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order placement and transmission of orders on behalf of third parties;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indent="-342900">
              <a:spcBef>
                <a:spcPts val="1200"/>
              </a:spcBef>
              <a:spcAft>
                <a:spcPts val="1200"/>
              </a:spcAft>
              <a:buFont typeface="Wingdings" panose="05000000000000000000" pitchFamily="2" charset="2"/>
              <a:buChar char="q"/>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advisory and portfolio management services; and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indent="-342900">
              <a:buFont typeface="Wingdings" panose="05000000000000000000" pitchFamily="2" charset="2"/>
              <a:buChar char="q"/>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order transfer services for third parties.</a:t>
            </a:r>
            <a:endPar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830F0F65-BF7D-BE05-9B4C-4D27D85E0082}"/>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25</a:t>
            </a:fld>
            <a:endParaRPr lang="it-IT">
              <a:solidFill>
                <a:prstClr val="black">
                  <a:lumMod val="85000"/>
                  <a:lumOff val="15000"/>
                </a:prstClr>
              </a:solidFill>
            </a:endParaRPr>
          </a:p>
        </p:txBody>
      </p:sp>
    </p:spTree>
    <p:extLst>
      <p:ext uri="{BB962C8B-B14F-4D97-AF65-F5344CB8AC3E}">
        <p14:creationId xmlns:p14="http://schemas.microsoft.com/office/powerpoint/2010/main" val="2901786157"/>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56733"/>
            <a:ext cx="7900140" cy="5638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Crypto asset Service Provider Requirements</a:t>
            </a:r>
          </a:p>
          <a:p>
            <a:pPr>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All providers must be compliant based on the following requirements: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prudential asset reserve (own funds);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governance;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custody of assets;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claims management;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disclosure of information (that is, sustainability); and</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spcAft>
                <a:spcPts val="1200"/>
              </a:spcAf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liquidation plans.</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Each individual provider must</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meet additional requirements: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 custody policy for custodians;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 market abuse detention system for trading platforms; and</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342900" lvl="0" indent="-342900" algn="l">
              <a:spcAft>
                <a:spcPts val="1200"/>
              </a:spcAf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sustainability conditions for advisers.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0A3141D1-9E41-E512-E9AB-41D2574ADBE3}"/>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26</a:t>
            </a:fld>
            <a:endParaRPr lang="it-IT">
              <a:solidFill>
                <a:prstClr val="black">
                  <a:lumMod val="85000"/>
                  <a:lumOff val="15000"/>
                </a:prstClr>
              </a:solidFill>
            </a:endParaRPr>
          </a:p>
        </p:txBody>
      </p:sp>
    </p:spTree>
    <p:extLst>
      <p:ext uri="{BB962C8B-B14F-4D97-AF65-F5344CB8AC3E}">
        <p14:creationId xmlns:p14="http://schemas.microsoft.com/office/powerpoint/2010/main" val="32692145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2400293149"/>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5330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On 30 August 2024, the Council of Ministers (Press Release) approved in final consideration a Legislative Decree on the adaptation of national legislation to the provisions of Regulation (EU) 2023/1114, also known as MiCAR (</a:t>
            </a:r>
            <a:r>
              <a:rPr lang="en-US" sz="2000" b="1" i="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Markets in Crypto-Assets Regulation</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on crypto-assets markets and amending Regulations (EU) No. 1093/2010 and (EU) No. 1095/2010 and Directives 2013/36/EU and (EU) 2019/1937.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On 13 September 2024, the MiCA's national adaptation scheme was published in the Official Gazette.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This regulation, adopted by the European Union on 31 May 2023, is part of the package of measures known as the European Digital Finance Package, the aim of which is to create a harmonized regulatory framework for cryptocurrency markets in the EU.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52FABDDE-AD6E-3FDF-3FEF-18B4F418FC7E}"/>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27</a:t>
            </a:fld>
            <a:endParaRPr lang="it-IT">
              <a:solidFill>
                <a:prstClr val="black">
                  <a:lumMod val="85000"/>
                  <a:lumOff val="15000"/>
                </a:prstClr>
              </a:solidFill>
            </a:endParaRPr>
          </a:p>
        </p:txBody>
      </p:sp>
    </p:spTree>
    <p:extLst>
      <p:ext uri="{BB962C8B-B14F-4D97-AF65-F5344CB8AC3E}">
        <p14:creationId xmlns:p14="http://schemas.microsoft.com/office/powerpoint/2010/main" val="1948417347"/>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2989940364"/>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47151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regulation introduces requirements for the issuing and offering of crypto-assets, as well as for providers of crypto-asset-related services, such as exchanges and wallets.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In addition, it establishes specific rules for different types of crypto assets, including currency-linked tokens (stablecoins), utility tokens and other financial instruments based on DLT (Distributed Ledger Technology).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With the final approval of the legislative decree, Italy complies with European standards by integrating MiCAR's provisions into national legislation. This step is crucial to ensure that the crypto-asset sector in Italy operates within a clear and uniform regulatory environment, contributing to the sustainable development of this emerging market.</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93FA53E2-9E01-40CD-C845-46C54E93C088}"/>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28</a:t>
            </a:fld>
            <a:endParaRPr lang="it-IT">
              <a:solidFill>
                <a:prstClr val="black">
                  <a:lumMod val="85000"/>
                  <a:lumOff val="15000"/>
                </a:prstClr>
              </a:solidFill>
            </a:endParaRPr>
          </a:p>
        </p:txBody>
      </p:sp>
    </p:spTree>
    <p:extLst>
      <p:ext uri="{BB962C8B-B14F-4D97-AF65-F5344CB8AC3E}">
        <p14:creationId xmlns:p14="http://schemas.microsoft.com/office/powerpoint/2010/main" val="288137605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4099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Harmonized requirements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rules for public offering, trading and services in crypto assets; definition of crypto assets with two sub-categories (ART and EMT).</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Transparency and disclosure</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obligation to publish a white paper.</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Authorization and governance</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rules on authorization and organization of service providers (CASP) and issuers of ART and EMT.</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Protection and market abuse</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rules for the protection of holders and measures against market abuse.</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7D35C2C4-67A6-9421-B4FA-79C054D1B218}"/>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29</a:t>
            </a:fld>
            <a:endParaRPr lang="it-IT">
              <a:solidFill>
                <a:prstClr val="black">
                  <a:lumMod val="85000"/>
                  <a:lumOff val="15000"/>
                </a:prstClr>
              </a:solidFill>
            </a:endParaRPr>
          </a:p>
        </p:txBody>
      </p:sp>
    </p:spTree>
    <p:extLst>
      <p:ext uri="{BB962C8B-B14F-4D97-AF65-F5344CB8AC3E}">
        <p14:creationId xmlns:p14="http://schemas.microsoft.com/office/powerpoint/2010/main" val="433061048"/>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1295797428"/>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4407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Supervisory competences are entrusted to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Consob and the Bank of Italy</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These competences are complementary and differ in terms of areas of operation and specific objectives. In particular, Consob's supervisory powers over crypto-assets will be exercised in these areas</a:t>
            </a:r>
          </a:p>
          <a:p>
            <a:pPr marL="342900" indent="-342900" algn="just">
              <a:spcBef>
                <a:spcPts val="1200"/>
              </a:spcBef>
              <a:spcAft>
                <a:spcPts val="1200"/>
              </a:spcAft>
              <a:buFont typeface="Wingdings" panose="05000000000000000000" pitchFamily="2"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compliance with the rules on transparency and fair conduct of crypto-asset market operators;</a:t>
            </a:r>
          </a:p>
          <a:p>
            <a:pPr marL="342900" indent="-342900" algn="just">
              <a:spcBef>
                <a:spcPts val="1200"/>
              </a:spcBef>
              <a:spcAft>
                <a:spcPts val="1200"/>
              </a:spcAft>
              <a:buFont typeface="Wingdings" panose="05000000000000000000" pitchFamily="2"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publication and content of white papers on crypto-assets;</a:t>
            </a:r>
          </a:p>
          <a:p>
            <a:pPr marL="342900" indent="-342900" algn="just">
              <a:spcBef>
                <a:spcPts val="1200"/>
              </a:spcBef>
              <a:spcAft>
                <a:spcPts val="1200"/>
              </a:spcAft>
              <a:buFont typeface="Wingdings" panose="05000000000000000000" pitchFamily="2" charset="2"/>
              <a:buChar char="§"/>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ongoing marketing communications and information to holders of asset-linked tokens.</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706EF1AF-DD18-68E2-4222-9B4207BAE572}"/>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30</a:t>
            </a:fld>
            <a:endParaRPr lang="it-IT">
              <a:solidFill>
                <a:prstClr val="black">
                  <a:lumMod val="85000"/>
                  <a:lumOff val="15000"/>
                </a:prstClr>
              </a:solidFill>
            </a:endParaRPr>
          </a:p>
        </p:txBody>
      </p:sp>
    </p:spTree>
    <p:extLst>
      <p:ext uri="{BB962C8B-B14F-4D97-AF65-F5344CB8AC3E}">
        <p14:creationId xmlns:p14="http://schemas.microsoft.com/office/powerpoint/2010/main" val="2723631631"/>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2902065657"/>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64568" y="836712"/>
            <a:ext cx="7900140" cy="4407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Specifically,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Consob has investigative powers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such as personal hearings, inspections and collection of information from supervised entities. It can impose administrative sanctions and take corrective measures in the event of regulatory violations. It will also be the contact point for cross-border administrative cooperation with ESMA (European Securities and Markets Authority) and the competent authorities of other Member States. </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Consob will also have investor protection powers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In particular, it will ensure that token issuers and cryptocurrency service providers act in the best interests of token holders. It will also oversee conflict of interest management and complaint handling procedures.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CD1DFCE8-2193-9B20-151B-687B02908AE7}"/>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31</a:t>
            </a:fld>
            <a:endParaRPr lang="it-IT">
              <a:solidFill>
                <a:prstClr val="black">
                  <a:lumMod val="85000"/>
                  <a:lumOff val="15000"/>
                </a:prstClr>
              </a:solidFill>
            </a:endParaRPr>
          </a:p>
        </p:txBody>
      </p:sp>
    </p:spTree>
    <p:extLst>
      <p:ext uri="{BB962C8B-B14F-4D97-AF65-F5344CB8AC3E}">
        <p14:creationId xmlns:p14="http://schemas.microsoft.com/office/powerpoint/2010/main" val="3021988295"/>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3408558209"/>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14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At the same time, </a:t>
            </a:r>
            <a:r>
              <a:rPr lang="en-US" sz="18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Bank of Italy's powers will mainly concern prudential supervision</a:t>
            </a: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It will supervise the capital adequacy and risk containment of asset-linked token issuers and cryptocurrency service providers;</a:t>
            </a:r>
          </a:p>
          <a:p>
            <a:pPr algn="just">
              <a:spcBef>
                <a:spcPts val="1200"/>
              </a:spcBef>
              <a:spcAft>
                <a:spcPts val="1200"/>
              </a:spcAft>
            </a:pPr>
            <a:r>
              <a:rPr lang="en-US" sz="1800" b="1" dirty="0">
                <a:solidFill>
                  <a:srgbClr val="002060"/>
                </a:solidFill>
                <a:latin typeface="Verdana" panose="020B0604030504040204" pitchFamily="34" charset="0"/>
                <a:ea typeface="Verdana" panose="020B0604030504040204" pitchFamily="34" charset="0"/>
                <a:cs typeface="Courier New" panose="02070309020205020404" pitchFamily="49" charset="0"/>
              </a:rPr>
              <a:t>I</a:t>
            </a:r>
            <a:r>
              <a:rPr lang="en-US" sz="18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 will also have investigative and supervisory powers, including the possibility to conduct inspections and collect information</a:t>
            </a: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It will be able to impose administrative sanctions and corrective measures, including the suspension of transactions in the case of serious irregularities. </a:t>
            </a:r>
          </a:p>
          <a:p>
            <a:pPr algn="just">
              <a:spcBef>
                <a:spcPts val="1200"/>
              </a:spcBef>
              <a:spcAft>
                <a:spcPts val="1200"/>
              </a:spcAft>
            </a:pPr>
            <a:r>
              <a:rPr lang="en-US" sz="18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BoI will also have a role in crisis management and will be responsible for resolution procedures for token issuers and crypto-asset service providers</a:t>
            </a: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It will be able to order compulsory liquidation and other extraordinary measures in case of serious capital losses or insolvency. It will also oversee the proper functioning of the payment system, ensuring the security and efficiency of financial transactions.</a:t>
            </a:r>
            <a:endParaRPr lang="it-IT"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4FB9F45C-6B20-8B86-ECDC-EC2056626BE5}"/>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32</a:t>
            </a:fld>
            <a:endParaRPr lang="it-IT" dirty="0">
              <a:solidFill>
                <a:prstClr val="black">
                  <a:lumMod val="85000"/>
                  <a:lumOff val="15000"/>
                </a:prstClr>
              </a:solidFill>
            </a:endParaRPr>
          </a:p>
        </p:txBody>
      </p:sp>
    </p:spTree>
    <p:extLst>
      <p:ext uri="{BB962C8B-B14F-4D97-AF65-F5344CB8AC3E}">
        <p14:creationId xmlns:p14="http://schemas.microsoft.com/office/powerpoint/2010/main" val="2257183952"/>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4240913387"/>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3145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endParaRPr lang="en-US" sz="1800" dirty="0">
              <a:solidFill>
                <a:srgbClr val="002060"/>
              </a:solidFill>
              <a:effectLst/>
              <a:latin typeface="Courier New" panose="02070309020205020404" pitchFamily="49" charset="0"/>
              <a:ea typeface="Calibri" panose="020F0502020204030204" pitchFamily="34" charset="0"/>
              <a:cs typeface="Courier New" panose="02070309020205020404" pitchFamily="49" charset="0"/>
            </a:endParaRP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Between the two authorities, therefore, regulatory attention is divided as follows:</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Consob</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deals with market transparency, fairness of information and investor protection.</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Banca d'Italia</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focuses on financial stability, prudential supervision and supervision of the payment system.</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92E8FDC2-99AB-FD5E-4F33-71BEDC1EEFC8}"/>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33</a:t>
            </a:fld>
            <a:endParaRPr lang="it-IT">
              <a:solidFill>
                <a:prstClr val="black">
                  <a:lumMod val="85000"/>
                  <a:lumOff val="15000"/>
                </a:prstClr>
              </a:solidFill>
            </a:endParaRPr>
          </a:p>
        </p:txBody>
      </p:sp>
    </p:spTree>
    <p:extLst>
      <p:ext uri="{BB962C8B-B14F-4D97-AF65-F5344CB8AC3E}">
        <p14:creationId xmlns:p14="http://schemas.microsoft.com/office/powerpoint/2010/main" val="999539362"/>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946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Finally, from the inspection point of view, supervisory authorities have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powers of intervention and investigation</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They can conduct inspections, collect information and impose administrative sanctions.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BoI and Consob may also conduct searches and seizures subject to authorization by the public prosecuto</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r. In their supervisory activities, the BoI and Consob cooperate with other national and international authorities to ensure effective supervision and regulation of the cryptocurrency market.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With this decree, the legal regulation of crypto-assets in Italy takes a further step forward and a scenario begins to emerge with which it is necessary to familiarize oneself, because the phenomenon of crypto-assets is only in its infancy and the trend will be that of its increasing expansion and spread.</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3FED4962-F62B-B6FE-7578-E3FD83B6871B}"/>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34</a:t>
            </a:fld>
            <a:endParaRPr lang="it-IT">
              <a:solidFill>
                <a:prstClr val="black">
                  <a:lumMod val="85000"/>
                  <a:lumOff val="15000"/>
                </a:prstClr>
              </a:solidFill>
            </a:endParaRPr>
          </a:p>
        </p:txBody>
      </p:sp>
    </p:spTree>
    <p:extLst>
      <p:ext uri="{BB962C8B-B14F-4D97-AF65-F5344CB8AC3E}">
        <p14:creationId xmlns:p14="http://schemas.microsoft.com/office/powerpoint/2010/main" val="368178910"/>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638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Specifically,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Consob</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has investigative powers, such as personal hearings, inspections and collection of information from supervised entities. </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It can impose administrative sanctions and take corrective measures in the event of regulatory violations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It will also be the contact point for cross-border administrative cooperation with ESMA (European Securities and Markets Authority) and the competent authorities of other Member States.</a:t>
            </a:r>
          </a:p>
          <a:p>
            <a:pPr algn="just">
              <a:spcBef>
                <a:spcPts val="1200"/>
              </a:spcBef>
              <a:spcAft>
                <a:spcPts val="1200"/>
              </a:spcAft>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Consob will also have investor protection powers</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In particular, it will ensure that token issuers and cryptocurrency service providers act in the best interests of token holders. It will also oversee conflict of interest management and complaint handling procedures. At the same time, the BoI's powers will mainly concern prudential supervision.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C4730E08-7C55-76B2-A648-D5AC213350CC}"/>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35</a:t>
            </a:fld>
            <a:endParaRPr lang="it-IT">
              <a:solidFill>
                <a:prstClr val="black">
                  <a:lumMod val="85000"/>
                  <a:lumOff val="15000"/>
                </a:prstClr>
              </a:solidFill>
            </a:endParaRPr>
          </a:p>
        </p:txBody>
      </p:sp>
    </p:spTree>
    <p:extLst>
      <p:ext uri="{BB962C8B-B14F-4D97-AF65-F5344CB8AC3E}">
        <p14:creationId xmlns:p14="http://schemas.microsoft.com/office/powerpoint/2010/main" val="1803624734"/>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638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It will oversee the capital adequacy and risk containment of asset-linked token issuers and cryptocurrency service providers; it will also have investigative and supervisory powers, including the ability to conduct inspections and gather information.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It will be able to impose administrative sanctions and corrective measures, including the suspension of transactions in the case of serious irregularities. The BoI will also have a role in crisis management and will be responsible for resolution procedures for token issuers and crypto-asset service providers.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It will be able to order compulsory liquidation and other extraordinary measures in case of serious capital losses or insolvency. It will also oversee the proper functioning of the payment system, ensuring the security and efficiency of financial transactions.</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D6CD08CD-380C-3D19-5E39-55013071F066}"/>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36</a:t>
            </a:fld>
            <a:endParaRPr lang="it-IT">
              <a:solidFill>
                <a:prstClr val="black">
                  <a:lumMod val="85000"/>
                  <a:lumOff val="15000"/>
                </a:prstClr>
              </a:solidFill>
            </a:endParaRPr>
          </a:p>
        </p:txBody>
      </p:sp>
    </p:spTree>
    <p:extLst>
      <p:ext uri="{BB962C8B-B14F-4D97-AF65-F5344CB8AC3E}">
        <p14:creationId xmlns:p14="http://schemas.microsoft.com/office/powerpoint/2010/main" val="1264665815"/>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890740253"/>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48382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Legislative Decree provides for a number of specific violations and related penalties of both a criminal and administrative nature. These mainly concern the regulation of crypto-activities, market transparency, investor protection and the proper management of financial assets. </a:t>
            </a:r>
            <a:r>
              <a:rPr lang="en-US" sz="18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Specifically, the offence of abuse is introduced (Art. 30), punishable by 6 months to 4 years and a fine from EUR 2,066 to EUR 10,329</a:t>
            </a: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 It concerns anyone who offers business-related tokens to the public, provides cryptocurrency services, issues e-money tokens or offers e-money tokens to the public without the necessary authorizations. </a:t>
            </a:r>
          </a:p>
          <a:p>
            <a:pPr algn="just">
              <a:spcBef>
                <a:spcPts val="1200"/>
              </a:spcBef>
              <a:spcAft>
                <a:spcPts val="1200"/>
              </a:spcAft>
            </a:pPr>
            <a:r>
              <a:rPr lang="en-US"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Violations of the provisions of Regulation 2023/1114/EU (Art. 31) are subject to administrative sanctions. They mainly concern non-compliance with the provisions on transparency, management of conflicts of interest, marketing communications, ongoing information to token holders, and regulatory and implementing technical standards.</a:t>
            </a:r>
            <a:endParaRPr lang="it-IT" sz="18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A6AB6E13-5B29-4A47-DACE-C47E4F778FA8}"/>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37</a:t>
            </a:fld>
            <a:endParaRPr lang="it-IT">
              <a:solidFill>
                <a:prstClr val="black">
                  <a:lumMod val="85000"/>
                  <a:lumOff val="15000"/>
                </a:prstClr>
              </a:solidFill>
            </a:endParaRPr>
          </a:p>
        </p:txBody>
      </p:sp>
    </p:spTree>
    <p:extLst>
      <p:ext uri="{BB962C8B-B14F-4D97-AF65-F5344CB8AC3E}">
        <p14:creationId xmlns:p14="http://schemas.microsoft.com/office/powerpoint/2010/main" val="1005258966"/>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638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Penalties for legal persons range from EUR 30,000 to EUR 5 million or up to 3% of total annual turnover for minor violations; up to 12.5% of turnover for more serious violations. For natural persons, they range from EUR 5,000 to EUR 700,000.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Breaches of the rules on insider dealing and market manipulation (Article 33) consist of insider dealing, unlawful disclosure of inside information and market manipulation. They are punishable by a fine of between EUR 5,000 and EUR 5 million.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Liability of the Entity is also provided for (Article 34) for violations committed in the interest or to the advantage of the Entity in the areas of insider trading, unlawful disclosure of inside information and market manipulation. The penalty ranges from EUR 30,000 to EUR 15 million or up to 15% of the total annual turnover.</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86DFC46F-BB16-7611-1AB2-0F83592F2E9F}"/>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38</a:t>
            </a:fld>
            <a:endParaRPr lang="it-IT">
              <a:solidFill>
                <a:prstClr val="black">
                  <a:lumMod val="85000"/>
                  <a:lumOff val="15000"/>
                </a:prstClr>
              </a:solidFill>
            </a:endParaRPr>
          </a:p>
        </p:txBody>
      </p:sp>
    </p:spTree>
    <p:extLst>
      <p:ext uri="{BB962C8B-B14F-4D97-AF65-F5344CB8AC3E}">
        <p14:creationId xmlns:p14="http://schemas.microsoft.com/office/powerpoint/2010/main" val="1185919109"/>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6384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organization is not liable if it proves that the persons acted solely in their own interest or in the interest of third parties. Finally, non-cooperation or failure to follow up investigations are punished (Article 35) with penalties of between EUR 30,000 and EUR 5 million or up to 10% of total annual turnover, for legal persons, and between EUR 5,000 and EUR 5 million, for natural persons.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The framework is completed by the provision of accessory measures (Article 36, disqualification from management functions). In the case of serious violations, disqualification from exercising management functions in cryptocurrency service providers may be applied for a period of six months to three years. Administrative sanctions are applied by the Bank of Italy and Consob according to their respective competences. The measure applying the sanctions is published without delay on the website of the authority that adopted it.</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C4B7917B-B859-E409-7A19-772E399B40BF}"/>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39</a:t>
            </a:fld>
            <a:endParaRPr lang="it-IT">
              <a:solidFill>
                <a:prstClr val="black">
                  <a:lumMod val="85000"/>
                  <a:lumOff val="15000"/>
                </a:prstClr>
              </a:solidFill>
            </a:endParaRPr>
          </a:p>
        </p:txBody>
      </p:sp>
    </p:spTree>
    <p:extLst>
      <p:ext uri="{BB962C8B-B14F-4D97-AF65-F5344CB8AC3E}">
        <p14:creationId xmlns:p14="http://schemas.microsoft.com/office/powerpoint/2010/main" val="1638432691"/>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4093280926"/>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2998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In its current formulation, the text consists of 48 articles, as opposed to 47 in the draft submitted for consultation, and in particular features an additional article, number 44, which makes changes to the so-called DL Fintech (DL No. 25/2023), now Law 52 (Dlt Pilot Scheme) by introducing provisions aimed at ensuring a strategy for the issuance of digital financial instruments not accounted for by a SS DLT or a TSS DLT.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In addition, thanks to the grandfathering clause, entities already registered with the OAM register by 27 December 2024 and applying for a MiCA license by 30 June 2025 will be able to continue to provide their services until 30 December 2025 under the current regime (or until their license application is approved/rejected).</a:t>
            </a:r>
          </a:p>
          <a:p>
            <a:pPr algn="just">
              <a:spcBef>
                <a:spcPts val="1200"/>
              </a:spcBef>
              <a:spcAft>
                <a:spcPts val="1200"/>
              </a:spcAft>
            </a:pPr>
            <a:endParaRPr lang="it-IT" sz="1800" dirty="0">
              <a:solidFill>
                <a:srgbClr val="002060"/>
              </a:solidFill>
              <a:effectLst/>
              <a:latin typeface="Courier New" panose="02070309020205020404" pitchFamily="49" charset="0"/>
              <a:ea typeface="Times New Roman" panose="02020603050405020304" pitchFamily="18"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FA22628D-1904-5892-34B5-A81DAF535A64}"/>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40</a:t>
            </a:fld>
            <a:endParaRPr lang="it-IT">
              <a:solidFill>
                <a:prstClr val="black">
                  <a:lumMod val="85000"/>
                  <a:lumOff val="15000"/>
                </a:prstClr>
              </a:solidFill>
            </a:endParaRPr>
          </a:p>
        </p:txBody>
      </p:sp>
    </p:spTree>
    <p:extLst>
      <p:ext uri="{BB962C8B-B14F-4D97-AF65-F5344CB8AC3E}">
        <p14:creationId xmlns:p14="http://schemas.microsoft.com/office/powerpoint/2010/main" val="2065111770"/>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37917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In particular:</a:t>
            </a:r>
          </a:p>
          <a:p>
            <a:pPr marL="285750" indent="-285750" algn="just">
              <a:spcBef>
                <a:spcPts val="1200"/>
              </a:spcBef>
              <a:spcAft>
                <a:spcPts val="1200"/>
              </a:spcAft>
              <a:buFont typeface="Arial" panose="020B0604020202020204" pitchFamily="34" charset="0"/>
              <a:buChar char="•"/>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extension of the deadline </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by which IT VASPs must apply for a CASP license to benefit from the transition,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from 30 December 2024 to 30 June 2026</a:t>
            </a:r>
            <a:r>
              <a:rPr lang="en-US" sz="2000" b="1" dirty="0">
                <a:solidFill>
                  <a:srgbClr val="002060"/>
                </a:solidFill>
                <a:latin typeface="Verdana" panose="020B0604030504040204" pitchFamily="34" charset="0"/>
                <a:ea typeface="Verdana" panose="020B0604030504040204" pitchFamily="34" charset="0"/>
                <a:cs typeface="Courier New" panose="02070309020205020404" pitchFamily="49" charset="0"/>
              </a:rPr>
              <a:t>;</a:t>
            </a:r>
            <a:endPar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a:p>
            <a:pPr marL="285750" indent="-285750" algn="just">
              <a:spcBef>
                <a:spcPts val="1200"/>
              </a:spcBef>
              <a:spcAft>
                <a:spcPts val="1200"/>
              </a:spcAft>
              <a:buFont typeface="Arial" panose="020B0604020202020204" pitchFamily="34" charset="0"/>
              <a:buChar char="•"/>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extending the transition period from 12 to 18 months </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(in line with the ESMA recommendation); and</a:t>
            </a:r>
          </a:p>
          <a:p>
            <a:pPr marL="285750" indent="-285750" algn="just">
              <a:spcBef>
                <a:spcPts val="1200"/>
              </a:spcBef>
              <a:spcAft>
                <a:spcPts val="1200"/>
              </a:spcAft>
              <a:buFont typeface="Arial" panose="020B0604020202020204" pitchFamily="34" charset="0"/>
              <a:buChar char="•"/>
            </a:pP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extending the deadline </a:t>
            </a: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by which VASPs must publish information on their license plans from </a:t>
            </a:r>
            <a:r>
              <a:rPr lang="en-US" sz="2000" b="1"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from 31 May 2025 to 30 December 2025.</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13962AAE-D669-645A-C7EE-08A19C86D71C}"/>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41</a:t>
            </a:fld>
            <a:endParaRPr lang="it-IT">
              <a:solidFill>
                <a:prstClr val="black">
                  <a:lumMod val="85000"/>
                  <a:lumOff val="15000"/>
                </a:prstClr>
              </a:solidFill>
            </a:endParaRPr>
          </a:p>
        </p:txBody>
      </p:sp>
    </p:spTree>
    <p:extLst>
      <p:ext uri="{BB962C8B-B14F-4D97-AF65-F5344CB8AC3E}">
        <p14:creationId xmlns:p14="http://schemas.microsoft.com/office/powerpoint/2010/main" val="3771219424"/>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2150376634"/>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47151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Regulation (EU) 2022/858, published in the Official Journal of the EU on June 2, 2022, is a pilot scheme for market infrastructures based on DLT. </a:t>
            </a:r>
            <a:r>
              <a:rPr lang="en-US" sz="2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Effective from March for a maximum of six years</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the DLT pilot regime is in line with the European Commission's digital strategy for the EU financial sector.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The strategy aims to ensure that the EU embraces the digital revolution and takes a leadership role through innovative European companies that can bring </a:t>
            </a:r>
            <a:r>
              <a:rPr lang="en-US" sz="2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the benefits of digital finance available to all European consumers and businesses</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The DLT pilot regime is an innovative piece of European financial services legislation that introduces a </a:t>
            </a:r>
            <a:r>
              <a:rPr lang="en-US" sz="2000" dirty="0">
                <a:solidFill>
                  <a:srgbClr val="002060"/>
                </a:solidFill>
                <a:latin typeface="Verdana" panose="020B0604030504040204" pitchFamily="34" charset="0"/>
                <a:ea typeface="Verdana" panose="020B0604030504040204" pitchFamily="34" charset="0"/>
                <a:cs typeface="Times New Roman" panose="02020603050405020304" pitchFamily="18" charset="0"/>
              </a:rPr>
              <a:t>“</a:t>
            </a:r>
            <a:r>
              <a:rPr lang="en-US" sz="2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sandbox</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structure to European regulations. </a:t>
            </a:r>
            <a:endParaRPr lang="it-IT"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AA94ACD8-FB0E-AEA0-1EC7-9198C2BA1F21}"/>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42</a:t>
            </a:fld>
            <a:endParaRPr lang="it-IT">
              <a:solidFill>
                <a:prstClr val="black">
                  <a:lumMod val="85000"/>
                  <a:lumOff val="15000"/>
                </a:prstClr>
              </a:solidFill>
            </a:endParaRPr>
          </a:p>
        </p:txBody>
      </p:sp>
    </p:spTree>
    <p:extLst>
      <p:ext uri="{BB962C8B-B14F-4D97-AF65-F5344CB8AC3E}">
        <p14:creationId xmlns:p14="http://schemas.microsoft.com/office/powerpoint/2010/main" val="2215326929"/>
      </p:ext>
    </p:extLst>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799359009"/>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9462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rPr>
              <a:t>It is worth mentioning the recent launch of the European Blockchain Regulatory Sandbox for innovative use cases involving DLT on an initiative of the European Commission. The sandbox establishes a pan-European framework for regulatory dialogues to increase legal certainty for innovative blockchain technology solutions. </a:t>
            </a:r>
            <a:r>
              <a:rPr lang="en-US" sz="2000" i="1" dirty="0">
                <a:solidFill>
                  <a:srgbClr val="002060"/>
                </a:solidFill>
                <a:effectLst/>
                <a:latin typeface="Verdana" panose="020B0604030504040204" pitchFamily="34" charset="0"/>
                <a:ea typeface="Verdana" panose="020B0604030504040204" pitchFamily="34" charset="0"/>
              </a:rPr>
              <a:t>See</a:t>
            </a:r>
            <a:r>
              <a:rPr lang="en-US" sz="2000" dirty="0">
                <a:solidFill>
                  <a:srgbClr val="002060"/>
                </a:solidFill>
                <a:effectLst/>
                <a:latin typeface="Verdana" panose="020B0604030504040204" pitchFamily="34" charset="0"/>
                <a:ea typeface="Verdana" panose="020B0604030504040204" pitchFamily="34" charset="0"/>
              </a:rPr>
              <a:t> European Commission, “</a:t>
            </a:r>
            <a:r>
              <a:rPr lang="en-US" sz="2000" u="sng" dirty="0">
                <a:solidFill>
                  <a:srgbClr val="002060"/>
                </a:solidFill>
                <a:effectLst/>
                <a:latin typeface="Verdana" panose="020B0604030504040204" pitchFamily="34" charset="0"/>
                <a:ea typeface="Verdana" panose="020B0604030504040204" pitchFamily="34" charset="0"/>
                <a:cs typeface="Courier New" panose="02070309020205020404" pitchFamily="49" charset="0"/>
                <a:hlinkClick r:id="rId8">
                  <a:extLst>
                    <a:ext uri="{A12FA001-AC4F-418D-AE19-62706E023703}">
                      <ahyp:hlinkClr xmlns:ahyp="http://schemas.microsoft.com/office/drawing/2018/hyperlinkcolor" val="tx"/>
                    </a:ext>
                  </a:extLst>
                </a:hlinkClick>
              </a:rPr>
              <a:t>European Blockchain Regulatory Sandbox for Distributed Ledger Technologies</a:t>
            </a:r>
            <a:r>
              <a:rPr lang="en-US" sz="2000" dirty="0">
                <a:solidFill>
                  <a:srgbClr val="002060"/>
                </a:solidFill>
                <a:effectLst/>
                <a:latin typeface="Verdana" panose="020B0604030504040204" pitchFamily="34" charset="0"/>
                <a:ea typeface="Verdana" panose="020B0604030504040204" pitchFamily="34" charset="0"/>
              </a:rPr>
              <a:t>”</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Courier New" panose="02070309020205020404" pitchFamily="49" charset="0"/>
              </a:rPr>
              <a:t>It aims to allow experimentation in the financial services sector through exemptions from the MiFID II and Regulation 909/2014 of July 23, 2014. It applies to the Central Securities Depository Regulation for the use of DLT in the trading and post-trading of crypto assets that qualify as financial instruments (tokenized securities or security tokens) when existing legislation might preclude or restrict their use.</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a:p>
            <a:pPr algn="just">
              <a:spcBef>
                <a:spcPts val="1200"/>
              </a:spcBef>
              <a:spcAft>
                <a:spcPts val="1200"/>
              </a:spcAft>
            </a:pPr>
            <a:endParaRPr lang="it-IT" sz="2000" dirty="0">
              <a:solidFill>
                <a:srgbClr val="002060"/>
              </a:solidFill>
              <a:effectLst/>
              <a:latin typeface="Courier New" panose="02070309020205020404" pitchFamily="49" charset="0"/>
              <a:ea typeface="Times New Roman" panose="02020603050405020304" pitchFamily="18"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AB588985-9465-65F7-F247-C741CE45D500}"/>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43</a:t>
            </a:fld>
            <a:endParaRPr lang="it-IT">
              <a:solidFill>
                <a:prstClr val="black">
                  <a:lumMod val="85000"/>
                  <a:lumOff val="15000"/>
                </a:prstClr>
              </a:solidFill>
            </a:endParaRPr>
          </a:p>
        </p:txBody>
      </p:sp>
    </p:spTree>
    <p:extLst>
      <p:ext uri="{BB962C8B-B14F-4D97-AF65-F5344CB8AC3E}">
        <p14:creationId xmlns:p14="http://schemas.microsoft.com/office/powerpoint/2010/main" val="2150121383"/>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334646706"/>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47151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The aim is also to facilitate the development of a secondary market for crypto assets qualified as financial instruments (</a:t>
            </a:r>
            <a:r>
              <a:rPr lang="en-US" sz="2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securities</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Further, </a:t>
            </a:r>
            <a:r>
              <a:rPr lang="en-US" sz="2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the DLT pilot regime will allow for the creation of real-life practice </a:t>
            </a: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cases and help build experience to support the creation of a permanent EU regulatory regime.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The new regulation covers registration and the admission to trading on a DLT market infrastructure of DLT financial instruments — financial instruments issued, registered, transferred, and stored using DLT such as blockchain.</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a:p>
            <a:pPr algn="just">
              <a:spcBef>
                <a:spcPts val="1200"/>
              </a:spcBef>
              <a:spcAft>
                <a:spcPts val="1200"/>
              </a:spcAft>
            </a:pPr>
            <a:endParaRPr lang="it-IT" sz="2000" dirty="0">
              <a:solidFill>
                <a:srgbClr val="002060"/>
              </a:solidFill>
              <a:effectLst/>
              <a:latin typeface="Courier New" panose="02070309020205020404" pitchFamily="49" charset="0"/>
              <a:ea typeface="Times New Roman" panose="02020603050405020304" pitchFamily="18" charset="0"/>
              <a:cs typeface="Courier New" panose="02070309020205020404" pitchFamily="49"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838B3958-CEF2-9604-4D0B-ACC82545F5D0}"/>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44</a:t>
            </a:fld>
            <a:endParaRPr lang="it-IT">
              <a:solidFill>
                <a:prstClr val="black">
                  <a:lumMod val="85000"/>
                  <a:lumOff val="15000"/>
                </a:prstClr>
              </a:solidFill>
            </a:endParaRPr>
          </a:p>
        </p:txBody>
      </p:sp>
    </p:spTree>
    <p:extLst>
      <p:ext uri="{BB962C8B-B14F-4D97-AF65-F5344CB8AC3E}">
        <p14:creationId xmlns:p14="http://schemas.microsoft.com/office/powerpoint/2010/main" val="3746817377"/>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887732839"/>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176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The European Commission expects that during the DLT pilot regime period, EU firms will take advantage of the regulatory framework, while supervisors and regulators will identify obstacles in the regulation. Both will gain valuable insights into the application of DLT. </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By 2026, the European Securities and Markets Authority will prepare a detailed report on the functioning of the DLT pilot regime. The European Commission will determine the future of the regime based on this report. Possible outcomes for the regime are: </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a:p>
            <a:pPr marL="342900" lvl="0" indent="-342900" algn="jus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rPr>
              <a:t>extension; </a:t>
            </a:r>
            <a:endParaRPr lang="it-IT" sz="2000" dirty="0">
              <a:solidFill>
                <a:srgbClr val="002060"/>
              </a:solidFill>
              <a:effectLst/>
              <a:latin typeface="Verdana" panose="020B0604030504040204" pitchFamily="34" charset="0"/>
              <a:ea typeface="Verdana" panose="020B0604030504040204" pitchFamily="34" charset="0"/>
            </a:endParaRPr>
          </a:p>
          <a:p>
            <a:pPr marL="342900" lvl="0" indent="-342900" algn="jus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rPr>
              <a:t>enlargement to other asset classes; </a:t>
            </a:r>
            <a:endParaRPr lang="it-IT" sz="2000" dirty="0">
              <a:solidFill>
                <a:srgbClr val="002060"/>
              </a:solidFill>
              <a:effectLst/>
              <a:latin typeface="Verdana" panose="020B0604030504040204" pitchFamily="34" charset="0"/>
              <a:ea typeface="Verdana" panose="020B0604030504040204" pitchFamily="34" charset="0"/>
            </a:endParaRPr>
          </a:p>
          <a:p>
            <a:pPr marL="342900" lvl="0" indent="-342900" algn="jus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rPr>
              <a:t>the end of the regime; or </a:t>
            </a:r>
            <a:endParaRPr lang="it-IT" sz="2000" dirty="0">
              <a:solidFill>
                <a:srgbClr val="002060"/>
              </a:solidFill>
              <a:effectLst/>
              <a:latin typeface="Verdana" panose="020B0604030504040204" pitchFamily="34" charset="0"/>
              <a:ea typeface="Verdana" panose="020B0604030504040204" pitchFamily="34" charset="0"/>
            </a:endParaRPr>
          </a:p>
          <a:p>
            <a:pPr marL="342900" lvl="0" indent="-342900" algn="just">
              <a:spcAft>
                <a:spcPts val="1200"/>
              </a:spcAft>
              <a:buFont typeface="Symbol" panose="05050102010706020507" pitchFamily="18" charset="2"/>
              <a:buChar char=""/>
            </a:pPr>
            <a:r>
              <a:rPr lang="en-US" sz="2000" dirty="0">
                <a:solidFill>
                  <a:srgbClr val="002060"/>
                </a:solidFill>
                <a:effectLst/>
                <a:latin typeface="Verdana" panose="020B0604030504040204" pitchFamily="34" charset="0"/>
                <a:ea typeface="Verdana" panose="020B0604030504040204" pitchFamily="34" charset="0"/>
              </a:rPr>
              <a:t>the adoption of European legislation to generalize the use of DLT.</a:t>
            </a:r>
            <a:endParaRPr lang="it-IT" sz="2000" dirty="0">
              <a:solidFill>
                <a:srgbClr val="002060"/>
              </a:solidFill>
              <a:effectLst/>
              <a:latin typeface="Verdana" panose="020B0604030504040204" pitchFamily="34" charset="0"/>
              <a:ea typeface="Verdana" panose="020B0604030504040204" pitchFamily="34"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6BD99814-4AF4-5D1D-5E1F-AC3B82C38ABC}"/>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45</a:t>
            </a:fld>
            <a:endParaRPr lang="it-IT">
              <a:solidFill>
                <a:prstClr val="black">
                  <a:lumMod val="85000"/>
                  <a:lumOff val="15000"/>
                </a:prstClr>
              </a:solidFill>
            </a:endParaRPr>
          </a:p>
        </p:txBody>
      </p:sp>
    </p:spTree>
    <p:extLst>
      <p:ext uri="{BB962C8B-B14F-4D97-AF65-F5344CB8AC3E}">
        <p14:creationId xmlns:p14="http://schemas.microsoft.com/office/powerpoint/2010/main" val="456773239"/>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609985717"/>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47151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Courier New" panose="02070309020205020404" pitchFamily="49" charset="0"/>
                <a:ea typeface="Calibri" panose="020F0502020204030204" pitchFamily="34" charset="0"/>
                <a:cs typeface="Times New Roman" panose="02020603050405020304" pitchFamily="18" charset="0"/>
              </a:rPr>
              <a:t>The regulatory provisions implementing the “</a:t>
            </a:r>
            <a:r>
              <a:rPr lang="en-US" sz="2000" b="1" dirty="0">
                <a:solidFill>
                  <a:srgbClr val="002060"/>
                </a:solidFill>
                <a:effectLst/>
                <a:latin typeface="Courier New" panose="02070309020205020404" pitchFamily="49" charset="0"/>
                <a:ea typeface="Calibri" panose="020F0502020204030204" pitchFamily="34" charset="0"/>
                <a:cs typeface="Times New Roman" panose="02020603050405020304" pitchFamily="18" charset="0"/>
              </a:rPr>
              <a:t>DLT Pilot regime</a:t>
            </a:r>
            <a:r>
              <a:rPr lang="en-US" sz="2000" dirty="0">
                <a:solidFill>
                  <a:srgbClr val="002060"/>
                </a:solidFill>
                <a:effectLst/>
                <a:latin typeface="Courier New" panose="02070309020205020404" pitchFamily="49" charset="0"/>
                <a:ea typeface="Calibri" panose="020F0502020204030204" pitchFamily="34" charset="0"/>
                <a:cs typeface="Times New Roman" panose="02020603050405020304" pitchFamily="18" charset="0"/>
              </a:rPr>
              <a:t>” stipulate that the requirements for distributed ledger technology “</a:t>
            </a:r>
            <a:r>
              <a:rPr lang="en-US" sz="2000" b="1" dirty="0">
                <a:solidFill>
                  <a:srgbClr val="002060"/>
                </a:solidFill>
                <a:effectLst/>
                <a:latin typeface="Courier New" panose="02070309020205020404" pitchFamily="49" charset="0"/>
                <a:ea typeface="Calibri" panose="020F0502020204030204" pitchFamily="34" charset="0"/>
                <a:cs typeface="Times New Roman" panose="02020603050405020304" pitchFamily="18" charset="0"/>
              </a:rPr>
              <a:t>DLT</a:t>
            </a:r>
            <a:r>
              <a:rPr lang="en-US" sz="2000" dirty="0">
                <a:solidFill>
                  <a:srgbClr val="002060"/>
                </a:solidFill>
                <a:latin typeface="Courier New" panose="02070309020205020404" pitchFamily="49" charset="0"/>
                <a:ea typeface="Calibri" panose="020F0502020204030204" pitchFamily="34" charset="0"/>
                <a:cs typeface="Times New Roman" panose="02020603050405020304" pitchFamily="18" charset="0"/>
              </a:rPr>
              <a:t>”</a:t>
            </a:r>
            <a:r>
              <a:rPr lang="en-US" sz="2000" dirty="0">
                <a:solidFill>
                  <a:srgbClr val="002060"/>
                </a:solidFill>
                <a:effectLst/>
                <a:latin typeface="Courier New" panose="02070309020205020404" pitchFamily="49" charset="0"/>
                <a:ea typeface="Calibri" panose="020F0502020204030204" pitchFamily="34" charset="0"/>
                <a:cs typeface="Times New Roman" panose="02020603050405020304" pitchFamily="18" charset="0"/>
              </a:rPr>
              <a:t> registries must absolutely ensure: </a:t>
            </a:r>
          </a:p>
          <a:p>
            <a:pPr marL="342900" indent="-342900" algn="just">
              <a:spcBef>
                <a:spcPts val="1200"/>
              </a:spcBef>
              <a:spcAft>
                <a:spcPts val="1200"/>
              </a:spcAft>
              <a:buFont typeface="Wingdings" panose="05000000000000000000" pitchFamily="2" charset="2"/>
              <a:buChar char="§"/>
            </a:pPr>
            <a:r>
              <a:rPr lang="en-US" sz="2000" dirty="0">
                <a:solidFill>
                  <a:srgbClr val="002060"/>
                </a:solidFill>
                <a:latin typeface="Courier New" panose="02070309020205020404" pitchFamily="49" charset="0"/>
                <a:ea typeface="Calibri" panose="020F0502020204030204" pitchFamily="34" charset="0"/>
                <a:cs typeface="Times New Roman" panose="02020603050405020304" pitchFamily="18" charset="0"/>
              </a:rPr>
              <a:t>the integrity, authenticity, non-duplicability and validity of the records evidencing the ownership and transfer of the digital financial instruments and the restrictions thereon;</a:t>
            </a:r>
          </a:p>
          <a:p>
            <a:pPr marL="342900" indent="-342900" algn="just">
              <a:spcBef>
                <a:spcPts val="1200"/>
              </a:spcBef>
              <a:spcAft>
                <a:spcPts val="1200"/>
              </a:spcAft>
              <a:buFont typeface="Wingdings" panose="05000000000000000000" pitchFamily="2" charset="2"/>
              <a:buChar char="§"/>
            </a:pPr>
            <a:r>
              <a:rPr lang="en-US" sz="2000" dirty="0">
                <a:solidFill>
                  <a:srgbClr val="002060"/>
                </a:solidFill>
                <a:latin typeface="Courier New" panose="02070309020205020404" pitchFamily="49" charset="0"/>
                <a:ea typeface="Calibri" panose="020F0502020204030204" pitchFamily="34" charset="0"/>
                <a:cs typeface="Times New Roman" panose="02020603050405020304" pitchFamily="18" charset="0"/>
              </a:rPr>
              <a:t>the possibility of identifying at any time the persons in whose favor the entries are made, the type and number of digital financial instruments held by each of them, and the possibility of making their circulation possible; </a:t>
            </a:r>
            <a:endParaRPr lang="it-IT" sz="2000" dirty="0">
              <a:solidFill>
                <a:srgbClr val="002060"/>
              </a:solidFill>
              <a:latin typeface="Courier New" panose="02070309020205020404" pitchFamily="49" charset="0"/>
              <a:ea typeface="Calibri" panose="020F0502020204030204" pitchFamily="34" charset="0"/>
              <a:cs typeface="Times New Roman" panose="02020603050405020304" pitchFamily="18"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6FA8DE86-C1D4-9E72-6156-9D2ADBE0E1D8}"/>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46</a:t>
            </a:fld>
            <a:endParaRPr lang="it-IT">
              <a:solidFill>
                <a:prstClr val="black">
                  <a:lumMod val="85000"/>
                  <a:lumOff val="15000"/>
                </a:prstClr>
              </a:solidFill>
            </a:endParaRPr>
          </a:p>
        </p:txBody>
      </p:sp>
    </p:spTree>
    <p:extLst>
      <p:ext uri="{BB962C8B-B14F-4D97-AF65-F5344CB8AC3E}">
        <p14:creationId xmlns:p14="http://schemas.microsoft.com/office/powerpoint/2010/main" val="3545457088"/>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4407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marL="342900" indent="-342900" algn="just">
              <a:spcBef>
                <a:spcPts val="1200"/>
              </a:spcBef>
              <a:spcAft>
                <a:spcPts val="1200"/>
              </a:spcAft>
              <a:buFont typeface="Arial" panose="020B0604020202020204" pitchFamily="34" charset="0"/>
              <a:buChar char="•"/>
            </a:pPr>
            <a:r>
              <a:rPr lang="en-US" sz="2000" dirty="0">
                <a:solidFill>
                  <a:srgbClr val="002060"/>
                </a:solidFill>
                <a:latin typeface="Verdana" panose="020B0604030504040204" pitchFamily="34" charset="0"/>
                <a:ea typeface="Verdana" panose="020B0604030504040204" pitchFamily="34" charset="0"/>
                <a:cs typeface="Times New Roman" panose="02020603050405020304" pitchFamily="18" charset="0"/>
              </a:rPr>
              <a:t>allow the person in whose favor the entries are made to access at any time the entries in the register relating to its digital financial instruments and extract a copy in electronic form for all the purposes provided for by law;</a:t>
            </a:r>
          </a:p>
          <a:p>
            <a:pPr marL="342900" indent="-342900" algn="just">
              <a:spcBef>
                <a:spcPts val="1200"/>
              </a:spcBef>
              <a:spcAft>
                <a:spcPts val="1200"/>
              </a:spcAft>
              <a:buFont typeface="Arial" panose="020B0604020202020204" pitchFamily="34" charset="0"/>
              <a:buChar char="•"/>
            </a:pPr>
            <a:r>
              <a:rPr lang="en-US" sz="2000" dirty="0">
                <a:solidFill>
                  <a:srgbClr val="002060"/>
                </a:solidFill>
                <a:latin typeface="Verdana" panose="020B0604030504040204" pitchFamily="34" charset="0"/>
                <a:ea typeface="Verdana" panose="020B0604030504040204" pitchFamily="34" charset="0"/>
                <a:cs typeface="Times New Roman" panose="02020603050405020304" pitchFamily="18" charset="0"/>
              </a:rPr>
              <a:t>allow the writing of encumbrances of any kind on digital financial instruments;</a:t>
            </a:r>
          </a:p>
          <a:p>
            <a:pPr marL="342900" indent="-342900" algn="just">
              <a:spcBef>
                <a:spcPts val="1200"/>
              </a:spcBef>
              <a:spcAft>
                <a:spcPts val="1200"/>
              </a:spcAft>
              <a:buFont typeface="Arial" panose="020B0604020202020204" pitchFamily="34" charset="0"/>
              <a:buChar char="•"/>
            </a:pPr>
            <a:r>
              <a:rPr lang="en-US" sz="2000" dirty="0">
                <a:solidFill>
                  <a:srgbClr val="002060"/>
                </a:solidFill>
                <a:latin typeface="Verdana" panose="020B0604030504040204" pitchFamily="34" charset="0"/>
                <a:ea typeface="Verdana" panose="020B0604030504040204" pitchFamily="34" charset="0"/>
                <a:cs typeface="Times New Roman" panose="02020603050405020304" pitchFamily="18" charset="0"/>
              </a:rPr>
              <a:t>ensure accessibility by Consob and the Bank of Italy for the exercise of their respective functions;</a:t>
            </a:r>
          </a:p>
          <a:p>
            <a:pPr marL="342900" indent="-342900" algn="just">
              <a:spcBef>
                <a:spcPts val="1200"/>
              </a:spcBef>
              <a:spcAft>
                <a:spcPts val="1200"/>
              </a:spcAft>
              <a:buFont typeface="Arial" panose="020B0604020202020204" pitchFamily="34" charset="0"/>
              <a:buChar char="•"/>
            </a:pPr>
            <a:r>
              <a:rPr lang="en-US" sz="2000" dirty="0">
                <a:solidFill>
                  <a:srgbClr val="002060"/>
                </a:solidFill>
                <a:latin typeface="Verdana" panose="020B0604030504040204" pitchFamily="34" charset="0"/>
                <a:ea typeface="Verdana" panose="020B0604030504040204" pitchFamily="34" charset="0"/>
                <a:cs typeface="Times New Roman" panose="02020603050405020304" pitchFamily="18" charset="0"/>
              </a:rPr>
              <a:t>make it possible to identify the details of the restrictions placed on digital financial instruments, in accordance with the Regulation.</a:t>
            </a:r>
            <a:endParaRPr lang="it-IT" sz="2000" dirty="0">
              <a:solidFill>
                <a:srgbClr val="002060"/>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71DB0D39-0A8B-74BA-9401-9C71261B9F15}"/>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47</a:t>
            </a:fld>
            <a:endParaRPr lang="it-IT">
              <a:solidFill>
                <a:prstClr val="black">
                  <a:lumMod val="85000"/>
                  <a:lumOff val="15000"/>
                </a:prstClr>
              </a:solidFill>
            </a:endParaRPr>
          </a:p>
        </p:txBody>
      </p:sp>
    </p:spTree>
    <p:extLst>
      <p:ext uri="{BB962C8B-B14F-4D97-AF65-F5344CB8AC3E}">
        <p14:creationId xmlns:p14="http://schemas.microsoft.com/office/powerpoint/2010/main" val="851279419"/>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1868296981"/>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56692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19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The Digital Operational Resilience Act (Regulation (EU) 2022/2554, (DORA)) addresses a major problem in EU financial regulation. Before DORA, financial institutions managed the main categories of operational risk with capital allocation but did not manage all components of operational resilience. After DORA, institutions must also follow capability rules for the </a:t>
            </a:r>
            <a:r>
              <a:rPr lang="en-US" sz="19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protection, detection, containment, recovery, and remediation of information technology and communication (ITC) incidents</a:t>
            </a:r>
            <a:r>
              <a:rPr lang="en-US" sz="19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a:t>
            </a:r>
            <a:r>
              <a:rPr lang="en-US" sz="19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DORA explicitly refers to ITC risk and establishes rules on ITC risk management, incident reporting, operational resilience testing, and third-party ITC risk monitoring</a:t>
            </a:r>
            <a:r>
              <a:rPr lang="en-US" sz="19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 </a:t>
            </a:r>
          </a:p>
          <a:p>
            <a:pPr algn="just">
              <a:spcBef>
                <a:spcPts val="1200"/>
              </a:spcBef>
              <a:spcAft>
                <a:spcPts val="1200"/>
              </a:spcAft>
            </a:pPr>
            <a:r>
              <a:rPr lang="en-US" sz="19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The regulation recognizes that ITC incidents and lack of operational resilience can jeopardize the soundness of the entire financial system, even in the presence of adequate capital for traditional risk categories. Now that the DORA proposal has been formally adopted, each EU member state will transpose the rules into national law. </a:t>
            </a:r>
            <a:endParaRPr lang="it-IT" sz="19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1D05F75E-6F28-EC99-6372-58EF236CD1A5}"/>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48</a:t>
            </a:fld>
            <a:endParaRPr lang="it-IT">
              <a:solidFill>
                <a:prstClr val="black">
                  <a:lumMod val="85000"/>
                  <a:lumOff val="15000"/>
                </a:prstClr>
              </a:solidFill>
            </a:endParaRPr>
          </a:p>
        </p:txBody>
      </p:sp>
    </p:spTree>
    <p:extLst>
      <p:ext uri="{BB962C8B-B14F-4D97-AF65-F5344CB8AC3E}">
        <p14:creationId xmlns:p14="http://schemas.microsoft.com/office/powerpoint/2010/main" val="2467819898"/>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3176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At the same time, the relevant European Supervisory Authorities, such as the European Banking Authority, the European Securities and Markets Authority, and the European Insurance and Occupational Pensions Authority, will develop technical standards with which all financial service institutions, from banking to insurance to asset management, will have to comply. </a:t>
            </a:r>
          </a:p>
          <a:p>
            <a:pPr algn="just">
              <a:spcBef>
                <a:spcPts val="1200"/>
              </a:spcBef>
              <a:spcAft>
                <a:spcPts val="1200"/>
              </a:spcAft>
            </a:pPr>
            <a:r>
              <a:rPr lang="en-US"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EU national competent authorities are expected to play the role of compliance monitor and will enforce the regulation.</a:t>
            </a:r>
            <a:endParaRPr lang="it-IT" sz="2000"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60163176-F163-A19D-DF54-A4D9F326A60B}"/>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49</a:t>
            </a:fld>
            <a:endParaRPr lang="it-IT">
              <a:solidFill>
                <a:prstClr val="black">
                  <a:lumMod val="85000"/>
                  <a:lumOff val="15000"/>
                </a:prstClr>
              </a:solidFill>
            </a:endParaRPr>
          </a:p>
        </p:txBody>
      </p:sp>
    </p:spTree>
    <p:extLst>
      <p:ext uri="{BB962C8B-B14F-4D97-AF65-F5344CB8AC3E}">
        <p14:creationId xmlns:p14="http://schemas.microsoft.com/office/powerpoint/2010/main" val="2600379295"/>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ma 9"/>
          <p:cNvGraphicFramePr/>
          <p:nvPr>
            <p:extLst>
              <p:ext uri="{D42A27DB-BD31-4B8C-83A1-F6EECF244321}">
                <p14:modId xmlns:p14="http://schemas.microsoft.com/office/powerpoint/2010/main" val="818481439"/>
              </p:ext>
            </p:extLst>
          </p:nvPr>
        </p:nvGraphicFramePr>
        <p:xfrm>
          <a:off x="3926677" y="210310"/>
          <a:ext cx="5778860" cy="415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Rectangle 2"/>
          <p:cNvSpPr>
            <a:spLocks noChangeArrowheads="1"/>
          </p:cNvSpPr>
          <p:nvPr/>
        </p:nvSpPr>
        <p:spPr bwMode="auto">
          <a:xfrm>
            <a:off x="1002930" y="616101"/>
            <a:ext cx="7900140" cy="44073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7500" tIns="48750" rIns="97500" bIns="48750">
            <a:spAutoFit/>
          </a:bodyPr>
          <a:lstStyle>
            <a:lvl1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1pPr>
            <a:lvl2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2pPr>
            <a:lvl3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3pPr>
            <a:lvl4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4pPr>
            <a:lvl5pPr>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5pPr>
            <a:lvl6pPr marL="25146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6pPr>
            <a:lvl7pPr marL="29718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7pPr>
            <a:lvl8pPr marL="34290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8pPr>
            <a:lvl9pPr marL="3886200" indent="-228600" defTabSz="449580" eaLnBrk="0" fontAlgn="base" hangingPunct="0">
              <a:spcBef>
                <a:spcPct val="0"/>
              </a:spcBef>
              <a:spcAft>
                <a:spcPct val="0"/>
              </a:spcAft>
              <a:tabLst>
                <a:tab pos="723900" algn="l"/>
                <a:tab pos="1447800" algn="l"/>
                <a:tab pos="2171700" algn="l"/>
                <a:tab pos="2895600" algn="l"/>
                <a:tab pos="3619500" algn="l"/>
                <a:tab pos="4343400" algn="l"/>
                <a:tab pos="5067300" algn="l"/>
              </a:tabLst>
              <a:defRPr>
                <a:solidFill>
                  <a:schemeClr val="tx1"/>
                </a:solidFill>
                <a:latin typeface="Arial" panose="020B0604020202020204" pitchFamily="34" charset="0"/>
                <a:ea typeface="Microsoft YaHei" panose="020B0503020204020204" pitchFamily="34" charset="-122"/>
              </a:defRPr>
            </a:lvl9pPr>
          </a:lstStyle>
          <a:p>
            <a:pPr algn="ctr">
              <a:spcBef>
                <a:spcPts val="1200"/>
              </a:spcBef>
              <a:spcAft>
                <a:spcPts val="1200"/>
              </a:spcAft>
            </a:pPr>
            <a:endParaRPr lang="en-US" sz="8000" b="1" dirty="0">
              <a:solidFill>
                <a:srgbClr val="002060"/>
              </a:solidFill>
              <a:effectLst/>
              <a:latin typeface="Courier New" panose="02070309020205020404" pitchFamily="49" charset="0"/>
              <a:ea typeface="Calibri" panose="020F0502020204030204" pitchFamily="34" charset="0"/>
              <a:cs typeface="Times New Roman" panose="02020603050405020304" pitchFamily="18" charset="0"/>
            </a:endParaRPr>
          </a:p>
          <a:p>
            <a:pPr algn="ctr">
              <a:spcBef>
                <a:spcPts val="1200"/>
              </a:spcBef>
              <a:spcAft>
                <a:spcPts val="1200"/>
              </a:spcAft>
            </a:pPr>
            <a:r>
              <a:rPr lang="en-US" sz="8000" b="1" dirty="0">
                <a:solidFill>
                  <a:srgbClr val="002060"/>
                </a:solidFill>
                <a:effectLst/>
                <a:latin typeface="Verdana" panose="020B0604030504040204" pitchFamily="34" charset="0"/>
                <a:ea typeface="Verdana" panose="020B0604030504040204" pitchFamily="34" charset="0"/>
                <a:cs typeface="Times New Roman" panose="02020603050405020304" pitchFamily="18" charset="0"/>
              </a:rPr>
              <a:t>THANK YOU</a:t>
            </a:r>
          </a:p>
          <a:p>
            <a:pPr algn="ctr">
              <a:spcBef>
                <a:spcPts val="1200"/>
              </a:spcBef>
              <a:spcAft>
                <a:spcPts val="1200"/>
              </a:spcAft>
            </a:pPr>
            <a:endParaRPr lang="it-IT" sz="8000" b="1" dirty="0">
              <a:solidFill>
                <a:srgbClr val="002060"/>
              </a:solidFill>
              <a:effectLst/>
              <a:latin typeface="Courier New" panose="02070309020205020404" pitchFamily="49" charset="0"/>
              <a:ea typeface="Calibri" panose="020F0502020204030204" pitchFamily="34" charset="0"/>
              <a:cs typeface="Times New Roman" panose="02020603050405020304" pitchFamily="18" charset="0"/>
            </a:endParaRPr>
          </a:p>
        </p:txBody>
      </p:sp>
      <p:sp>
        <p:nvSpPr>
          <p:cNvPr id="12" name="Rettangolo 11"/>
          <p:cNvSpPr/>
          <p:nvPr/>
        </p:nvSpPr>
        <p:spPr>
          <a:xfrm>
            <a:off x="836944" y="6295163"/>
            <a:ext cx="866775" cy="245110"/>
          </a:xfrm>
          <a:prstGeom prst="rect">
            <a:avLst/>
          </a:prstGeom>
        </p:spPr>
        <p:txBody>
          <a:bodyPr wrap="none">
            <a:spAutoFit/>
          </a:bodyPr>
          <a:lstStyle/>
          <a:p>
            <a:pPr lvl="0"/>
            <a:r>
              <a:rPr lang="it-IT" sz="1000" dirty="0">
                <a:solidFill>
                  <a:schemeClr val="accent1"/>
                </a:solidFill>
                <a:latin typeface="Rockwell Condensed" panose="02060603050405020104" pitchFamily="18" charset="0"/>
              </a:rPr>
              <a:t>Antonio Lanotte </a:t>
            </a:r>
          </a:p>
        </p:txBody>
      </p:sp>
      <p:sp>
        <p:nvSpPr>
          <p:cNvPr id="3" name="Segnaposto numero diapositiva 2">
            <a:extLst>
              <a:ext uri="{FF2B5EF4-FFF2-40B4-BE49-F238E27FC236}">
                <a16:creationId xmlns:a16="http://schemas.microsoft.com/office/drawing/2014/main" id="{438C18D9-45A4-8A0C-5024-0EFA2496C3A9}"/>
              </a:ext>
            </a:extLst>
          </p:cNvPr>
          <p:cNvSpPr>
            <a:spLocks noGrp="1"/>
          </p:cNvSpPr>
          <p:nvPr>
            <p:ph type="sldNum" sz="quarter" idx="12"/>
          </p:nvPr>
        </p:nvSpPr>
        <p:spPr/>
        <p:txBody>
          <a:bodyPr/>
          <a:lstStyle/>
          <a:p>
            <a:pPr>
              <a:defRPr/>
            </a:pPr>
            <a:fld id="{2CDA5799-5002-46BD-B0D3-A5F135F2E8B4}" type="slidenum">
              <a:rPr lang="it-IT" smtClean="0">
                <a:solidFill>
                  <a:prstClr val="black">
                    <a:lumMod val="85000"/>
                    <a:lumOff val="15000"/>
                  </a:prstClr>
                </a:solidFill>
              </a:rPr>
              <a:t>50</a:t>
            </a:fld>
            <a:endParaRPr lang="it-IT">
              <a:solidFill>
                <a:prstClr val="black">
                  <a:lumMod val="85000"/>
                  <a:lumOff val="15000"/>
                </a:prstClr>
              </a:solidFill>
            </a:endParaRPr>
          </a:p>
        </p:txBody>
      </p:sp>
      <p:sp>
        <p:nvSpPr>
          <p:cNvPr id="4" name="CasellaDiTesto 3">
            <a:extLst>
              <a:ext uri="{FF2B5EF4-FFF2-40B4-BE49-F238E27FC236}">
                <a16:creationId xmlns:a16="http://schemas.microsoft.com/office/drawing/2014/main" id="{C1EA42A4-B18D-1546-6562-F4B8E745CE9C}"/>
              </a:ext>
            </a:extLst>
          </p:cNvPr>
          <p:cNvSpPr txBox="1"/>
          <p:nvPr/>
        </p:nvSpPr>
        <p:spPr>
          <a:xfrm>
            <a:off x="858194" y="4359333"/>
            <a:ext cx="7417794" cy="1384995"/>
          </a:xfrm>
          <a:prstGeom prst="rect">
            <a:avLst/>
          </a:prstGeom>
          <a:noFill/>
        </p:spPr>
        <p:txBody>
          <a:bodyPr wrap="square">
            <a:spAutoFit/>
          </a:bodyPr>
          <a:lstStyle/>
          <a:p>
            <a:r>
              <a:rPr lang="it-IT" b="1" dirty="0">
                <a:solidFill>
                  <a:srgbClr val="003366"/>
                </a:solidFill>
                <a:latin typeface="Verdana" panose="020B0604030504040204" pitchFamily="34" charset="0"/>
                <a:ea typeface="Verdana" panose="020B0604030504040204" pitchFamily="34" charset="0"/>
                <a:cs typeface="Courier New" panose="02070309020205020404" pitchFamily="49" charset="0"/>
              </a:rPr>
              <a:t>Link to POD: </a:t>
            </a:r>
            <a:r>
              <a:rPr lang="it-IT" dirty="0">
                <a:hlinkClick r:id="rId8"/>
              </a:rPr>
              <a:t>https://notebooklm.google.com/notebook/78699374-6331-4e5b-8b41-617b124642c9?artifactId=b827ed53-fb35-487b-8812-f10d1cf28505</a:t>
            </a:r>
            <a:endParaRPr lang="it-IT" dirty="0"/>
          </a:p>
        </p:txBody>
      </p:sp>
    </p:spTree>
    <p:extLst>
      <p:ext uri="{BB962C8B-B14F-4D97-AF65-F5344CB8AC3E}">
        <p14:creationId xmlns:p14="http://schemas.microsoft.com/office/powerpoint/2010/main" val="2669022086"/>
      </p:ext>
    </p:extLst>
  </p:cSld>
  <p:clrMapOvr>
    <a:masterClrMapping/>
  </p:clrMapOvr>
  <p:transition spd="slow">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3_NewsPrint">
  <a:themeElements>
    <a:clrScheme name="Personalizzato 1">
      <a:dk1>
        <a:sysClr val="windowText" lastClr="000000"/>
      </a:dk1>
      <a:lt1>
        <a:sysClr val="window" lastClr="FFFFFF"/>
      </a:lt1>
      <a:dk2>
        <a:srgbClr val="303030"/>
      </a:dk2>
      <a:lt2>
        <a:srgbClr val="DEDEE0"/>
      </a:lt2>
      <a:accent1>
        <a:srgbClr val="002060"/>
      </a:accent1>
      <a:accent2>
        <a:srgbClr val="FFFF00"/>
      </a:accent2>
      <a:accent3>
        <a:srgbClr val="754918"/>
      </a:accent3>
      <a:accent4>
        <a:srgbClr val="AD0101"/>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496</TotalTime>
  <Words>8072</Words>
  <Application>Microsoft Office PowerPoint</Application>
  <PresentationFormat>A4 (21x29,7 cm)</PresentationFormat>
  <Paragraphs>505</Paragraphs>
  <Slides>50</Slides>
  <Notes>50</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50</vt:i4>
      </vt:variant>
    </vt:vector>
  </HeadingPairs>
  <TitlesOfParts>
    <vt:vector size="61" baseType="lpstr">
      <vt:lpstr>Arial</vt:lpstr>
      <vt:lpstr>Bookman Old Style</vt:lpstr>
      <vt:lpstr>Calibri</vt:lpstr>
      <vt:lpstr>Courier New</vt:lpstr>
      <vt:lpstr>Impact</vt:lpstr>
      <vt:lpstr>Rockwell Condensed</vt:lpstr>
      <vt:lpstr>Symbol</vt:lpstr>
      <vt:lpstr>Times New Roman</vt:lpstr>
      <vt:lpstr>Verdana</vt:lpstr>
      <vt:lpstr>Wingdings</vt:lpstr>
      <vt:lpstr>3_NewsPrint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CONVEGNO  NAZIONALE</dc:title>
  <dc:creator>admin</dc:creator>
  <cp:lastModifiedBy>Antonio Lanotte</cp:lastModifiedBy>
  <cp:revision>1803</cp:revision>
  <cp:lastPrinted>2014-03-24T11:37:00Z</cp:lastPrinted>
  <dcterms:created xsi:type="dcterms:W3CDTF">2010-12-08T17:13:00Z</dcterms:created>
  <dcterms:modified xsi:type="dcterms:W3CDTF">2025-09-19T13:10:57Z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7D4A883C587740619B3E1936F5B0C237</vt:lpwstr>
  </property>
  <property fmtid="{D5CDD505-2E9C-101B-9397-08002B2CF9AE}" pid="3" name="KSOProductBuildVer">
    <vt:lpwstr>1033-11.2.0.11029</vt:lpwstr>
  </property>
</Properties>
</file>